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1.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Lst>
  <p:sldSz cx="18288000" cy="10287000"/>
  <p:notesSz cx="6858000" cy="9144000"/>
  <p:embeddedFontLst>
    <p:embeddedFont>
      <p:font typeface="Calibri" panose="020F0502020204030204" pitchFamily="34" charset="0"/>
      <p:regular r:id="rId21"/>
      <p:bold r:id="rId22"/>
      <p:italic r:id="rId23"/>
      <p:boldItalic r:id="rId24"/>
    </p:embeddedFont>
    <p:embeddedFont>
      <p:font typeface="Calibri (MS)" panose="020B0604020202020204" charset="0"/>
      <p:regular r:id="rId25"/>
    </p:embeddedFont>
    <p:embeddedFont>
      <p:font typeface="Calibri (MS) Bold" panose="020B0604020202020204" charset="0"/>
      <p:regular r:id="rId26"/>
    </p:embeddedFont>
    <p:embeddedFont>
      <p:font typeface="Montserrat" panose="00000500000000000000" pitchFamily="2"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customXml" Target="../customXml/item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customXml" Target="../customXml/item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svg>
</file>

<file path=ppt/media/image33.png>
</file>

<file path=ppt/media/image34.svg>
</file>

<file path=ppt/media/image35.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7.xml"/><Relationship Id="rId6" Type="http://schemas.openxmlformats.org/officeDocument/2006/relationships/image" Target="../media/image35.svg"/><Relationship Id="rId5" Type="http://schemas.openxmlformats.org/officeDocument/2006/relationships/image" Target="../media/image34.sv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746093" y="2745593"/>
            <a:ext cx="4795814" cy="4795814"/>
          </a:xfrm>
          <a:custGeom>
            <a:avLst/>
            <a:gdLst/>
            <a:ahLst/>
            <a:cxnLst/>
            <a:rect l="l" t="t" r="r" b="b"/>
            <a:pathLst>
              <a:path w="4795814" h="4795814">
                <a:moveTo>
                  <a:pt x="0" y="0"/>
                </a:moveTo>
                <a:lnTo>
                  <a:pt x="4795814" y="0"/>
                </a:lnTo>
                <a:lnTo>
                  <a:pt x="4795814" y="4795814"/>
                </a:lnTo>
                <a:lnTo>
                  <a:pt x="0" y="4795814"/>
                </a:lnTo>
                <a:lnTo>
                  <a:pt x="0" y="0"/>
                </a:lnTo>
                <a:close/>
              </a:path>
            </a:pathLst>
          </a:custGeom>
          <a:blipFill>
            <a:blip r:embed="rId2"/>
            <a:stretch>
              <a:fillRect/>
            </a:stretch>
          </a:blipFill>
        </p:spPr>
      </p:sp>
      <p:sp>
        <p:nvSpPr>
          <p:cNvPr id="3" name="TextBox 3"/>
          <p:cNvSpPr txBox="1"/>
          <p:nvPr/>
        </p:nvSpPr>
        <p:spPr>
          <a:xfrm>
            <a:off x="1266342" y="2058290"/>
            <a:ext cx="15471114" cy="1864998"/>
          </a:xfrm>
          <a:prstGeom prst="rect">
            <a:avLst/>
          </a:prstGeom>
        </p:spPr>
        <p:txBody>
          <a:bodyPr lIns="0" tIns="0" rIns="0" bIns="0" rtlCol="0" anchor="t">
            <a:spAutoFit/>
          </a:bodyPr>
          <a:lstStyle/>
          <a:p>
            <a:pPr algn="ctr">
              <a:lnSpc>
                <a:spcPts val="7519"/>
              </a:lnSpc>
              <a:spcBef>
                <a:spcPct val="0"/>
              </a:spcBef>
            </a:pPr>
            <a:r>
              <a:rPr lang="en-US" sz="5371" dirty="0">
                <a:solidFill>
                  <a:srgbClr val="000000"/>
                </a:solidFill>
                <a:latin typeface="Calibri (MS)"/>
                <a:ea typeface="Calibri (MS)"/>
                <a:cs typeface="Calibri (MS)"/>
                <a:sym typeface="Calibri (MS)"/>
              </a:rPr>
              <a:t>ME 174 (CSE): </a:t>
            </a:r>
          </a:p>
          <a:p>
            <a:pPr algn="ctr">
              <a:lnSpc>
                <a:spcPts val="7519"/>
              </a:lnSpc>
              <a:spcBef>
                <a:spcPct val="0"/>
              </a:spcBef>
            </a:pPr>
            <a:r>
              <a:rPr lang="en-US" sz="5371" dirty="0">
                <a:solidFill>
                  <a:srgbClr val="000000"/>
                </a:solidFill>
                <a:latin typeface="Calibri (MS)"/>
                <a:ea typeface="Calibri (MS)"/>
                <a:cs typeface="Calibri (MS)"/>
                <a:sym typeface="Calibri (MS)"/>
              </a:rPr>
              <a:t>MECHANICAL ENGINEERING DRAWING AND CAD</a:t>
            </a:r>
          </a:p>
        </p:txBody>
      </p:sp>
      <p:sp>
        <p:nvSpPr>
          <p:cNvPr id="4" name="TextBox 4"/>
          <p:cNvSpPr txBox="1"/>
          <p:nvPr/>
        </p:nvSpPr>
        <p:spPr>
          <a:xfrm>
            <a:off x="2023730" y="5884697"/>
            <a:ext cx="14240540" cy="3735638"/>
          </a:xfrm>
          <a:prstGeom prst="rect">
            <a:avLst/>
          </a:prstGeom>
        </p:spPr>
        <p:txBody>
          <a:bodyPr lIns="0" tIns="0" rIns="0" bIns="0" rtlCol="0" anchor="t">
            <a:spAutoFit/>
          </a:bodyPr>
          <a:lstStyle/>
          <a:p>
            <a:pPr algn="ctr">
              <a:lnSpc>
                <a:spcPts val="5861"/>
              </a:lnSpc>
              <a:spcBef>
                <a:spcPct val="0"/>
              </a:spcBef>
            </a:pPr>
            <a:r>
              <a:rPr lang="en-US" sz="4186" dirty="0">
                <a:solidFill>
                  <a:srgbClr val="000000"/>
                </a:solidFill>
                <a:latin typeface="Calibri (MS)"/>
                <a:ea typeface="Calibri (MS)"/>
                <a:cs typeface="Calibri (MS)"/>
                <a:sym typeface="Calibri (MS)"/>
              </a:rPr>
              <a:t>Course Teachers:</a:t>
            </a:r>
          </a:p>
          <a:p>
            <a:pPr algn="ctr">
              <a:lnSpc>
                <a:spcPts val="5861"/>
              </a:lnSpc>
              <a:spcBef>
                <a:spcPct val="0"/>
              </a:spcBef>
            </a:pPr>
            <a:r>
              <a:rPr lang="en-US" sz="4186" dirty="0">
                <a:solidFill>
                  <a:srgbClr val="000000"/>
                </a:solidFill>
                <a:latin typeface="Calibri (MS)"/>
                <a:ea typeface="Calibri (MS)"/>
                <a:cs typeface="Calibri (MS)"/>
                <a:sym typeface="Calibri (MS)"/>
              </a:rPr>
              <a:t>Shahriar </a:t>
            </a:r>
            <a:r>
              <a:rPr lang="en-US" sz="4186" dirty="0" err="1">
                <a:solidFill>
                  <a:srgbClr val="000000"/>
                </a:solidFill>
                <a:latin typeface="Calibri (MS)"/>
                <a:ea typeface="Calibri (MS)"/>
                <a:cs typeface="Calibri (MS)"/>
                <a:sym typeface="Calibri (MS)"/>
              </a:rPr>
              <a:t>Alam</a:t>
            </a:r>
            <a:r>
              <a:rPr lang="en-US" sz="4186" dirty="0">
                <a:solidFill>
                  <a:srgbClr val="000000"/>
                </a:solidFill>
                <a:latin typeface="Calibri (MS)"/>
                <a:ea typeface="Calibri (MS)"/>
                <a:cs typeface="Calibri (MS)"/>
                <a:sym typeface="Calibri (MS)"/>
              </a:rPr>
              <a:t>, Assistant Professor</a:t>
            </a:r>
          </a:p>
          <a:p>
            <a:pPr algn="ctr">
              <a:lnSpc>
                <a:spcPts val="5861"/>
              </a:lnSpc>
              <a:spcBef>
                <a:spcPct val="0"/>
              </a:spcBef>
            </a:pPr>
            <a:r>
              <a:rPr lang="en-US" sz="4186" dirty="0" err="1">
                <a:solidFill>
                  <a:srgbClr val="000000"/>
                </a:solidFill>
                <a:latin typeface="Calibri (MS)"/>
                <a:ea typeface="Calibri (MS)"/>
                <a:cs typeface="Calibri (MS)"/>
                <a:sym typeface="Calibri (MS)"/>
              </a:rPr>
              <a:t>Taslima</a:t>
            </a:r>
            <a:r>
              <a:rPr lang="en-US" sz="4186" dirty="0">
                <a:solidFill>
                  <a:srgbClr val="000000"/>
                </a:solidFill>
                <a:latin typeface="Calibri (MS)"/>
                <a:ea typeface="Calibri (MS)"/>
                <a:cs typeface="Calibri (MS)"/>
                <a:sym typeface="Calibri (MS)"/>
              </a:rPr>
              <a:t> Hossain Sanjana, Adj. Lecturer</a:t>
            </a:r>
          </a:p>
          <a:p>
            <a:pPr algn="ctr">
              <a:lnSpc>
                <a:spcPts val="5861"/>
              </a:lnSpc>
              <a:spcBef>
                <a:spcPct val="0"/>
              </a:spcBef>
            </a:pPr>
            <a:r>
              <a:rPr lang="en-US" sz="4186" dirty="0" err="1">
                <a:solidFill>
                  <a:srgbClr val="000000"/>
                </a:solidFill>
                <a:latin typeface="Calibri (MS)"/>
                <a:ea typeface="Calibri (MS)"/>
                <a:cs typeface="Calibri (MS)"/>
                <a:sym typeface="Calibri (MS)"/>
              </a:rPr>
              <a:t>Sakil</a:t>
            </a:r>
            <a:r>
              <a:rPr lang="en-US" sz="4186" dirty="0">
                <a:solidFill>
                  <a:srgbClr val="000000"/>
                </a:solidFill>
                <a:latin typeface="Calibri (MS)"/>
                <a:ea typeface="Calibri (MS)"/>
                <a:cs typeface="Calibri (MS)"/>
                <a:sym typeface="Calibri (MS)"/>
              </a:rPr>
              <a:t> </a:t>
            </a:r>
            <a:r>
              <a:rPr lang="en-US" sz="4186" dirty="0" err="1">
                <a:solidFill>
                  <a:srgbClr val="000000"/>
                </a:solidFill>
                <a:latin typeface="Calibri (MS)"/>
                <a:ea typeface="Calibri (MS)"/>
                <a:cs typeface="Calibri (MS)"/>
                <a:sym typeface="Calibri (MS)"/>
              </a:rPr>
              <a:t>Hossen</a:t>
            </a:r>
            <a:r>
              <a:rPr lang="en-US" sz="4186" dirty="0">
                <a:solidFill>
                  <a:srgbClr val="000000"/>
                </a:solidFill>
                <a:latin typeface="Calibri (MS)"/>
                <a:ea typeface="Calibri (MS)"/>
                <a:cs typeface="Calibri (MS)"/>
                <a:sym typeface="Calibri (MS)"/>
              </a:rPr>
              <a:t>, Drafting Instructor </a:t>
            </a:r>
          </a:p>
          <a:p>
            <a:pPr algn="ctr">
              <a:lnSpc>
                <a:spcPts val="5861"/>
              </a:lnSpc>
              <a:spcBef>
                <a:spcPct val="0"/>
              </a:spcBef>
            </a:pPr>
            <a:r>
              <a:rPr lang="en-US" sz="4186" dirty="0">
                <a:solidFill>
                  <a:srgbClr val="000000"/>
                </a:solidFill>
                <a:latin typeface="Calibri (MS)"/>
                <a:ea typeface="Calibri (MS)"/>
                <a:cs typeface="Calibri (MS)"/>
                <a:sym typeface="Calibri (MS)"/>
              </a:rPr>
              <a:t>Department of Mechanical Engineering, BUET</a:t>
            </a:r>
          </a:p>
        </p:txBody>
      </p:sp>
      <p:sp>
        <p:nvSpPr>
          <p:cNvPr id="5" name="TextBox 5"/>
          <p:cNvSpPr txBox="1"/>
          <p:nvPr/>
        </p:nvSpPr>
        <p:spPr>
          <a:xfrm>
            <a:off x="830661" y="781050"/>
            <a:ext cx="16869810"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Bangladesh University of Engineering and Technology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78939" y="1191980"/>
            <a:ext cx="7138537" cy="9093678"/>
          </a:xfrm>
          <a:custGeom>
            <a:avLst/>
            <a:gdLst/>
            <a:ahLst/>
            <a:cxnLst/>
            <a:rect l="l" t="t" r="r" b="b"/>
            <a:pathLst>
              <a:path w="7138537" h="9093678">
                <a:moveTo>
                  <a:pt x="0" y="0"/>
                </a:moveTo>
                <a:lnTo>
                  <a:pt x="7138537" y="0"/>
                </a:lnTo>
                <a:lnTo>
                  <a:pt x="7138537" y="9093678"/>
                </a:lnTo>
                <a:lnTo>
                  <a:pt x="0" y="9093678"/>
                </a:lnTo>
                <a:lnTo>
                  <a:pt x="0" y="0"/>
                </a:lnTo>
                <a:close/>
              </a:path>
            </a:pathLst>
          </a:custGeom>
          <a:blipFill>
            <a:blip r:embed="rId2"/>
            <a:stretch>
              <a:fillRect/>
            </a:stretch>
          </a:blipFill>
        </p:spPr>
      </p:sp>
      <p:sp>
        <p:nvSpPr>
          <p:cNvPr id="3" name="Freeform 3"/>
          <p:cNvSpPr/>
          <p:nvPr/>
        </p:nvSpPr>
        <p:spPr>
          <a:xfrm>
            <a:off x="7523270" y="2704878"/>
            <a:ext cx="5360597" cy="5675926"/>
          </a:xfrm>
          <a:custGeom>
            <a:avLst/>
            <a:gdLst/>
            <a:ahLst/>
            <a:cxnLst/>
            <a:rect l="l" t="t" r="r" b="b"/>
            <a:pathLst>
              <a:path w="5360597" h="5675926">
                <a:moveTo>
                  <a:pt x="0" y="0"/>
                </a:moveTo>
                <a:lnTo>
                  <a:pt x="5360597" y="0"/>
                </a:lnTo>
                <a:lnTo>
                  <a:pt x="5360597" y="5675926"/>
                </a:lnTo>
                <a:lnTo>
                  <a:pt x="0" y="5675926"/>
                </a:lnTo>
                <a:lnTo>
                  <a:pt x="0" y="0"/>
                </a:lnTo>
                <a:close/>
              </a:path>
            </a:pathLst>
          </a:custGeom>
          <a:blipFill>
            <a:blip r:embed="rId3"/>
            <a:stretch>
              <a:fillRect/>
            </a:stretch>
          </a:blipFill>
        </p:spPr>
      </p:sp>
      <p:sp>
        <p:nvSpPr>
          <p:cNvPr id="4" name="Freeform 4"/>
          <p:cNvSpPr/>
          <p:nvPr/>
        </p:nvSpPr>
        <p:spPr>
          <a:xfrm>
            <a:off x="12883867" y="2660655"/>
            <a:ext cx="5035282" cy="5764372"/>
          </a:xfrm>
          <a:custGeom>
            <a:avLst/>
            <a:gdLst/>
            <a:ahLst/>
            <a:cxnLst/>
            <a:rect l="l" t="t" r="r" b="b"/>
            <a:pathLst>
              <a:path w="5035282" h="5764372">
                <a:moveTo>
                  <a:pt x="0" y="0"/>
                </a:moveTo>
                <a:lnTo>
                  <a:pt x="5035281" y="0"/>
                </a:lnTo>
                <a:lnTo>
                  <a:pt x="5035281" y="5764372"/>
                </a:lnTo>
                <a:lnTo>
                  <a:pt x="0" y="5764372"/>
                </a:lnTo>
                <a:lnTo>
                  <a:pt x="0" y="0"/>
                </a:lnTo>
                <a:close/>
              </a:path>
            </a:pathLst>
          </a:custGeom>
          <a:blipFill>
            <a:blip r:embed="rId4"/>
            <a:stretch>
              <a:fillRect/>
            </a:stretch>
          </a:blipFill>
        </p:spPr>
      </p:sp>
      <p:sp>
        <p:nvSpPr>
          <p:cNvPr id="5" name="TextBox 5"/>
          <p:cNvSpPr txBox="1"/>
          <p:nvPr/>
        </p:nvSpPr>
        <p:spPr>
          <a:xfrm>
            <a:off x="3848207" y="38040"/>
            <a:ext cx="11417980"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First Angle vs Third Angle Projection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7700" y="4180255"/>
            <a:ext cx="8088817" cy="5945281"/>
          </a:xfrm>
          <a:custGeom>
            <a:avLst/>
            <a:gdLst/>
            <a:ahLst/>
            <a:cxnLst/>
            <a:rect l="l" t="t" r="r" b="b"/>
            <a:pathLst>
              <a:path w="8088817" h="5945281">
                <a:moveTo>
                  <a:pt x="0" y="0"/>
                </a:moveTo>
                <a:lnTo>
                  <a:pt x="8088817" y="0"/>
                </a:lnTo>
                <a:lnTo>
                  <a:pt x="8088817" y="5945281"/>
                </a:lnTo>
                <a:lnTo>
                  <a:pt x="0" y="5945281"/>
                </a:lnTo>
                <a:lnTo>
                  <a:pt x="0" y="0"/>
                </a:lnTo>
                <a:close/>
              </a:path>
            </a:pathLst>
          </a:custGeom>
          <a:blipFill>
            <a:blip r:embed="rId2"/>
            <a:stretch>
              <a:fillRect/>
            </a:stretch>
          </a:blipFill>
        </p:spPr>
      </p:sp>
      <p:sp>
        <p:nvSpPr>
          <p:cNvPr id="3" name="Freeform 3"/>
          <p:cNvSpPr/>
          <p:nvPr/>
        </p:nvSpPr>
        <p:spPr>
          <a:xfrm>
            <a:off x="9339935" y="4249290"/>
            <a:ext cx="8455030" cy="5876246"/>
          </a:xfrm>
          <a:custGeom>
            <a:avLst/>
            <a:gdLst/>
            <a:ahLst/>
            <a:cxnLst/>
            <a:rect l="l" t="t" r="r" b="b"/>
            <a:pathLst>
              <a:path w="8455030" h="5876246">
                <a:moveTo>
                  <a:pt x="0" y="0"/>
                </a:moveTo>
                <a:lnTo>
                  <a:pt x="8455029" y="0"/>
                </a:lnTo>
                <a:lnTo>
                  <a:pt x="8455029" y="5876246"/>
                </a:lnTo>
                <a:lnTo>
                  <a:pt x="0" y="5876246"/>
                </a:lnTo>
                <a:lnTo>
                  <a:pt x="0" y="0"/>
                </a:lnTo>
                <a:close/>
              </a:path>
            </a:pathLst>
          </a:custGeom>
          <a:blipFill>
            <a:blip r:embed="rId3"/>
            <a:stretch>
              <a:fillRect/>
            </a:stretch>
          </a:blipFill>
        </p:spPr>
      </p:sp>
      <p:sp>
        <p:nvSpPr>
          <p:cNvPr id="4" name="TextBox 4"/>
          <p:cNvSpPr txBox="1"/>
          <p:nvPr/>
        </p:nvSpPr>
        <p:spPr>
          <a:xfrm>
            <a:off x="249238" y="327905"/>
            <a:ext cx="6823358"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First Angle Projection</a:t>
            </a:r>
          </a:p>
        </p:txBody>
      </p:sp>
      <p:sp>
        <p:nvSpPr>
          <p:cNvPr id="5" name="TextBox 5"/>
          <p:cNvSpPr txBox="1"/>
          <p:nvPr/>
        </p:nvSpPr>
        <p:spPr>
          <a:xfrm>
            <a:off x="249238" y="1554042"/>
            <a:ext cx="7825741" cy="2134032"/>
          </a:xfrm>
          <a:prstGeom prst="rect">
            <a:avLst/>
          </a:prstGeom>
        </p:spPr>
        <p:txBody>
          <a:bodyPr lIns="0" tIns="0" rIns="0" bIns="0" rtlCol="0" anchor="t">
            <a:spAutoFit/>
          </a:bodyPr>
          <a:lstStyle/>
          <a:p>
            <a:pPr algn="l">
              <a:lnSpc>
                <a:spcPts val="4176"/>
              </a:lnSpc>
              <a:spcBef>
                <a:spcPct val="0"/>
              </a:spcBef>
            </a:pPr>
            <a:r>
              <a:rPr lang="en-US" sz="2982">
                <a:solidFill>
                  <a:srgbClr val="000000"/>
                </a:solidFill>
                <a:latin typeface="Calibri (MS)"/>
                <a:ea typeface="Calibri (MS)"/>
                <a:cs typeface="Calibri (MS)"/>
                <a:sym typeface="Calibri (MS)"/>
              </a:rPr>
              <a:t>The object is placed between the observer and the plane of projection. i.e. between you and the drawing plane. Each face of the box contains the view that satisfies the above condition.</a:t>
            </a:r>
          </a:p>
        </p:txBody>
      </p:sp>
      <p:sp>
        <p:nvSpPr>
          <p:cNvPr id="6" name="TextBox 6"/>
          <p:cNvSpPr txBox="1"/>
          <p:nvPr/>
        </p:nvSpPr>
        <p:spPr>
          <a:xfrm>
            <a:off x="9758041" y="1596469"/>
            <a:ext cx="7927429" cy="2134032"/>
          </a:xfrm>
          <a:prstGeom prst="rect">
            <a:avLst/>
          </a:prstGeom>
        </p:spPr>
        <p:txBody>
          <a:bodyPr lIns="0" tIns="0" rIns="0" bIns="0" rtlCol="0" anchor="t">
            <a:spAutoFit/>
          </a:bodyPr>
          <a:lstStyle/>
          <a:p>
            <a:pPr marL="0" lvl="0" indent="0" algn="l">
              <a:lnSpc>
                <a:spcPts val="4176"/>
              </a:lnSpc>
              <a:spcBef>
                <a:spcPct val="0"/>
              </a:spcBef>
            </a:pPr>
            <a:r>
              <a:rPr lang="en-US" sz="2982" u="none" strike="noStrike">
                <a:solidFill>
                  <a:srgbClr val="000000"/>
                </a:solidFill>
                <a:latin typeface="Calibri (MS)"/>
                <a:ea typeface="Calibri (MS)"/>
                <a:cs typeface="Calibri (MS)"/>
                <a:sym typeface="Calibri (MS)"/>
              </a:rPr>
              <a:t>The plane of projection i.e. the art paper is placed between the observer and the object. Each plane of the box contains the view that satisfies the above condition.</a:t>
            </a:r>
          </a:p>
        </p:txBody>
      </p:sp>
      <p:sp>
        <p:nvSpPr>
          <p:cNvPr id="7" name="TextBox 7"/>
          <p:cNvSpPr txBox="1"/>
          <p:nvPr/>
        </p:nvSpPr>
        <p:spPr>
          <a:xfrm>
            <a:off x="10035762" y="327905"/>
            <a:ext cx="7063375"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Third Angle Projection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845732" y="1604983"/>
            <a:ext cx="10801888" cy="8682017"/>
          </a:xfrm>
          <a:custGeom>
            <a:avLst/>
            <a:gdLst/>
            <a:ahLst/>
            <a:cxnLst/>
            <a:rect l="l" t="t" r="r" b="b"/>
            <a:pathLst>
              <a:path w="10801888" h="8682017">
                <a:moveTo>
                  <a:pt x="0" y="0"/>
                </a:moveTo>
                <a:lnTo>
                  <a:pt x="10801888" y="0"/>
                </a:lnTo>
                <a:lnTo>
                  <a:pt x="10801888" y="8682017"/>
                </a:lnTo>
                <a:lnTo>
                  <a:pt x="0" y="8682017"/>
                </a:lnTo>
                <a:lnTo>
                  <a:pt x="0" y="0"/>
                </a:lnTo>
                <a:close/>
              </a:path>
            </a:pathLst>
          </a:custGeom>
          <a:blipFill>
            <a:blip r:embed="rId2"/>
            <a:stretch>
              <a:fillRect/>
            </a:stretch>
          </a:blipFill>
        </p:spPr>
      </p:sp>
      <p:sp>
        <p:nvSpPr>
          <p:cNvPr id="3" name="TextBox 3"/>
          <p:cNvSpPr txBox="1"/>
          <p:nvPr/>
        </p:nvSpPr>
        <p:spPr>
          <a:xfrm>
            <a:off x="5031892" y="136859"/>
            <a:ext cx="9223534"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Basics of Orthographic Views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987752" y="0"/>
            <a:ext cx="5922764" cy="3845824"/>
          </a:xfrm>
          <a:custGeom>
            <a:avLst/>
            <a:gdLst/>
            <a:ahLst/>
            <a:cxnLst/>
            <a:rect l="l" t="t" r="r" b="b"/>
            <a:pathLst>
              <a:path w="5922764" h="3845824">
                <a:moveTo>
                  <a:pt x="0" y="0"/>
                </a:moveTo>
                <a:lnTo>
                  <a:pt x="5922764" y="0"/>
                </a:lnTo>
                <a:lnTo>
                  <a:pt x="5922764" y="3845824"/>
                </a:lnTo>
                <a:lnTo>
                  <a:pt x="0" y="3845824"/>
                </a:lnTo>
                <a:lnTo>
                  <a:pt x="0" y="0"/>
                </a:lnTo>
                <a:close/>
              </a:path>
            </a:pathLst>
          </a:custGeom>
          <a:blipFill>
            <a:blip r:embed="rId2"/>
            <a:stretch>
              <a:fillRect l="-18322"/>
            </a:stretch>
          </a:blipFill>
        </p:spPr>
      </p:sp>
      <p:sp>
        <p:nvSpPr>
          <p:cNvPr id="3" name="Freeform 3"/>
          <p:cNvSpPr/>
          <p:nvPr/>
        </p:nvSpPr>
        <p:spPr>
          <a:xfrm>
            <a:off x="11036617" y="4268085"/>
            <a:ext cx="6964535" cy="4968050"/>
          </a:xfrm>
          <a:custGeom>
            <a:avLst/>
            <a:gdLst/>
            <a:ahLst/>
            <a:cxnLst/>
            <a:rect l="l" t="t" r="r" b="b"/>
            <a:pathLst>
              <a:path w="6964535" h="4968050">
                <a:moveTo>
                  <a:pt x="0" y="0"/>
                </a:moveTo>
                <a:lnTo>
                  <a:pt x="6964535" y="0"/>
                </a:lnTo>
                <a:lnTo>
                  <a:pt x="6964535" y="4968051"/>
                </a:lnTo>
                <a:lnTo>
                  <a:pt x="0" y="4968051"/>
                </a:lnTo>
                <a:lnTo>
                  <a:pt x="0" y="0"/>
                </a:lnTo>
                <a:close/>
              </a:path>
            </a:pathLst>
          </a:custGeom>
          <a:blipFill>
            <a:blip r:embed="rId3"/>
            <a:stretch>
              <a:fillRect l="-598" r="-598"/>
            </a:stretch>
          </a:blipFill>
        </p:spPr>
      </p:sp>
      <p:sp>
        <p:nvSpPr>
          <p:cNvPr id="4" name="Freeform 4"/>
          <p:cNvSpPr/>
          <p:nvPr/>
        </p:nvSpPr>
        <p:spPr>
          <a:xfrm>
            <a:off x="104729" y="1314610"/>
            <a:ext cx="9142527" cy="5759792"/>
          </a:xfrm>
          <a:custGeom>
            <a:avLst/>
            <a:gdLst/>
            <a:ahLst/>
            <a:cxnLst/>
            <a:rect l="l" t="t" r="r" b="b"/>
            <a:pathLst>
              <a:path w="9142527" h="5759792">
                <a:moveTo>
                  <a:pt x="0" y="0"/>
                </a:moveTo>
                <a:lnTo>
                  <a:pt x="9142527" y="0"/>
                </a:lnTo>
                <a:lnTo>
                  <a:pt x="9142527" y="5759792"/>
                </a:lnTo>
                <a:lnTo>
                  <a:pt x="0" y="5759792"/>
                </a:lnTo>
                <a:lnTo>
                  <a:pt x="0" y="0"/>
                </a:lnTo>
                <a:close/>
              </a:path>
            </a:pathLst>
          </a:custGeom>
          <a:blipFill>
            <a:blip r:embed="rId4"/>
            <a:stretch>
              <a:fillRect/>
            </a:stretch>
          </a:blipFill>
        </p:spPr>
      </p:sp>
      <p:sp>
        <p:nvSpPr>
          <p:cNvPr id="5" name="TextBox 5"/>
          <p:cNvSpPr txBox="1"/>
          <p:nvPr/>
        </p:nvSpPr>
        <p:spPr>
          <a:xfrm>
            <a:off x="8837885" y="136859"/>
            <a:ext cx="1611547"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Lines</a:t>
            </a:r>
          </a:p>
        </p:txBody>
      </p:sp>
      <p:sp>
        <p:nvSpPr>
          <p:cNvPr id="6" name="TextBox 6"/>
          <p:cNvSpPr txBox="1"/>
          <p:nvPr/>
        </p:nvSpPr>
        <p:spPr>
          <a:xfrm>
            <a:off x="12151002" y="9550461"/>
            <a:ext cx="6030294" cy="524222"/>
          </a:xfrm>
          <a:prstGeom prst="rect">
            <a:avLst/>
          </a:prstGeom>
        </p:spPr>
        <p:txBody>
          <a:bodyPr lIns="0" tIns="0" rIns="0" bIns="0" rtlCol="0" anchor="t">
            <a:spAutoFit/>
          </a:bodyPr>
          <a:lstStyle/>
          <a:p>
            <a:pPr algn="ctr">
              <a:lnSpc>
                <a:spcPts val="3941"/>
              </a:lnSpc>
              <a:spcBef>
                <a:spcPct val="0"/>
              </a:spcBef>
            </a:pPr>
            <a:r>
              <a:rPr lang="en-US" sz="2815">
                <a:solidFill>
                  <a:srgbClr val="000000"/>
                </a:solidFill>
                <a:latin typeface="Calibri (MS)"/>
                <a:ea typeface="Calibri (MS)"/>
                <a:cs typeface="Calibri (MS)"/>
                <a:sym typeface="Calibri (MS)"/>
              </a:rPr>
              <a:t>Orthographic View (3rd  Angle Projection)</a:t>
            </a:r>
          </a:p>
        </p:txBody>
      </p:sp>
      <p:sp>
        <p:nvSpPr>
          <p:cNvPr id="7" name="TextBox 7"/>
          <p:cNvSpPr txBox="1"/>
          <p:nvPr/>
        </p:nvSpPr>
        <p:spPr>
          <a:xfrm>
            <a:off x="14161257" y="3597325"/>
            <a:ext cx="2561856" cy="670760"/>
          </a:xfrm>
          <a:prstGeom prst="rect">
            <a:avLst/>
          </a:prstGeom>
        </p:spPr>
        <p:txBody>
          <a:bodyPr lIns="0" tIns="0" rIns="0" bIns="0" rtlCol="0" anchor="t">
            <a:spAutoFit/>
          </a:bodyPr>
          <a:lstStyle/>
          <a:p>
            <a:pPr algn="ctr">
              <a:lnSpc>
                <a:spcPts val="5049"/>
              </a:lnSpc>
              <a:spcBef>
                <a:spcPct val="0"/>
              </a:spcBef>
            </a:pPr>
            <a:r>
              <a:rPr lang="en-US" sz="3606">
                <a:solidFill>
                  <a:srgbClr val="000000"/>
                </a:solidFill>
                <a:latin typeface="Calibri (MS)"/>
                <a:ea typeface="Calibri (MS)"/>
                <a:cs typeface="Calibri (MS)"/>
                <a:sym typeface="Calibri (MS)"/>
              </a:rPr>
              <a:t>Pictorial View</a:t>
            </a:r>
          </a:p>
        </p:txBody>
      </p:sp>
      <p:sp>
        <p:nvSpPr>
          <p:cNvPr id="8" name="TextBox 8"/>
          <p:cNvSpPr txBox="1"/>
          <p:nvPr/>
        </p:nvSpPr>
        <p:spPr>
          <a:xfrm>
            <a:off x="0" y="7886425"/>
            <a:ext cx="9142527" cy="1408044"/>
          </a:xfrm>
          <a:prstGeom prst="rect">
            <a:avLst/>
          </a:prstGeom>
        </p:spPr>
        <p:txBody>
          <a:bodyPr lIns="0" tIns="0" rIns="0" bIns="0" rtlCol="0" anchor="t">
            <a:spAutoFit/>
          </a:bodyPr>
          <a:lstStyle/>
          <a:p>
            <a:pPr marL="0" lvl="0" indent="0" algn="ctr">
              <a:lnSpc>
                <a:spcPts val="5341"/>
              </a:lnSpc>
              <a:spcBef>
                <a:spcPct val="0"/>
              </a:spcBef>
            </a:pPr>
            <a:r>
              <a:rPr lang="en-US" sz="3815" u="none" strike="noStrike">
                <a:solidFill>
                  <a:srgbClr val="000000"/>
                </a:solidFill>
                <a:latin typeface="Calibri (MS)"/>
                <a:ea typeface="Calibri (MS)"/>
                <a:cs typeface="Calibri (MS)"/>
                <a:sym typeface="Calibri (MS)"/>
              </a:rPr>
              <a:t>Apart from these lines, there are hatchet, extension and dimension lines with 25% thickness.</a:t>
            </a:r>
          </a:p>
        </p:txBody>
      </p:sp>
      <p:pic>
        <p:nvPicPr>
          <p:cNvPr id="10" name="Picture 9">
            <a:extLst>
              <a:ext uri="{FF2B5EF4-FFF2-40B4-BE49-F238E27FC236}">
                <a16:creationId xmlns:a16="http://schemas.microsoft.com/office/drawing/2014/main" id="{F3A8D445-592D-40F5-9FE9-8C787BE0292C}"/>
              </a:ext>
            </a:extLst>
          </p:cNvPr>
          <p:cNvPicPr>
            <a:picLocks noChangeAspect="1"/>
          </p:cNvPicPr>
          <p:nvPr/>
        </p:nvPicPr>
        <p:blipFill>
          <a:blip r:embed="rId5"/>
          <a:stretch>
            <a:fillRect/>
          </a:stretch>
        </p:blipFill>
        <p:spPr>
          <a:xfrm>
            <a:off x="2362200" y="1922912"/>
            <a:ext cx="2731596" cy="706899"/>
          </a:xfrm>
          <a:prstGeom prst="rect">
            <a:avLst/>
          </a:prstGeom>
        </p:spPr>
      </p:pic>
      <p:pic>
        <p:nvPicPr>
          <p:cNvPr id="12" name="Picture 11">
            <a:extLst>
              <a:ext uri="{FF2B5EF4-FFF2-40B4-BE49-F238E27FC236}">
                <a16:creationId xmlns:a16="http://schemas.microsoft.com/office/drawing/2014/main" id="{FDC4D0D7-5F2D-4345-9D05-428ACA535A79}"/>
              </a:ext>
            </a:extLst>
          </p:cNvPr>
          <p:cNvPicPr>
            <a:picLocks noChangeAspect="1"/>
          </p:cNvPicPr>
          <p:nvPr/>
        </p:nvPicPr>
        <p:blipFill>
          <a:blip r:embed="rId6"/>
          <a:stretch>
            <a:fillRect/>
          </a:stretch>
        </p:blipFill>
        <p:spPr>
          <a:xfrm>
            <a:off x="115906" y="3344357"/>
            <a:ext cx="6400800" cy="633046"/>
          </a:xfrm>
          <a:prstGeom prst="rect">
            <a:avLst/>
          </a:prstGeom>
        </p:spPr>
      </p:pic>
      <p:pic>
        <p:nvPicPr>
          <p:cNvPr id="14" name="Picture 13">
            <a:extLst>
              <a:ext uri="{FF2B5EF4-FFF2-40B4-BE49-F238E27FC236}">
                <a16:creationId xmlns:a16="http://schemas.microsoft.com/office/drawing/2014/main" id="{A1C1536B-5DCD-4940-BD21-140EDB0C07BD}"/>
              </a:ext>
            </a:extLst>
          </p:cNvPr>
          <p:cNvPicPr>
            <a:picLocks noChangeAspect="1"/>
          </p:cNvPicPr>
          <p:nvPr/>
        </p:nvPicPr>
        <p:blipFill>
          <a:blip r:embed="rId7"/>
          <a:stretch>
            <a:fillRect/>
          </a:stretch>
        </p:blipFill>
        <p:spPr>
          <a:xfrm>
            <a:off x="286848" y="4691949"/>
            <a:ext cx="6923133" cy="855211"/>
          </a:xfrm>
          <a:prstGeom prst="rect">
            <a:avLst/>
          </a:prstGeom>
        </p:spPr>
      </p:pic>
      <p:pic>
        <p:nvPicPr>
          <p:cNvPr id="16" name="Picture 15">
            <a:extLst>
              <a:ext uri="{FF2B5EF4-FFF2-40B4-BE49-F238E27FC236}">
                <a16:creationId xmlns:a16="http://schemas.microsoft.com/office/drawing/2014/main" id="{CE0AE805-2404-4ACD-8B1A-CB32E0A3F7E4}"/>
              </a:ext>
            </a:extLst>
          </p:cNvPr>
          <p:cNvPicPr>
            <a:picLocks noChangeAspect="1"/>
          </p:cNvPicPr>
          <p:nvPr/>
        </p:nvPicPr>
        <p:blipFill>
          <a:blip r:embed="rId8"/>
          <a:stretch>
            <a:fillRect/>
          </a:stretch>
        </p:blipFill>
        <p:spPr>
          <a:xfrm>
            <a:off x="-6079" y="6976253"/>
            <a:ext cx="8516903" cy="5294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57818" y="1849992"/>
            <a:ext cx="6596235" cy="4740008"/>
          </a:xfrm>
          <a:custGeom>
            <a:avLst/>
            <a:gdLst/>
            <a:ahLst/>
            <a:cxnLst/>
            <a:rect l="l" t="t" r="r" b="b"/>
            <a:pathLst>
              <a:path w="6596235" h="4740008">
                <a:moveTo>
                  <a:pt x="0" y="0"/>
                </a:moveTo>
                <a:lnTo>
                  <a:pt x="6596235" y="0"/>
                </a:lnTo>
                <a:lnTo>
                  <a:pt x="6596235" y="4740008"/>
                </a:lnTo>
                <a:lnTo>
                  <a:pt x="0" y="4740008"/>
                </a:lnTo>
                <a:lnTo>
                  <a:pt x="0" y="0"/>
                </a:lnTo>
                <a:close/>
              </a:path>
            </a:pathLst>
          </a:custGeom>
          <a:blipFill>
            <a:blip r:embed="rId2"/>
            <a:stretch>
              <a:fillRect/>
            </a:stretch>
          </a:blipFill>
        </p:spPr>
      </p:sp>
      <p:sp>
        <p:nvSpPr>
          <p:cNvPr id="3" name="Freeform 3"/>
          <p:cNvSpPr/>
          <p:nvPr/>
        </p:nvSpPr>
        <p:spPr>
          <a:xfrm>
            <a:off x="10515744" y="2324599"/>
            <a:ext cx="6950690" cy="3987958"/>
          </a:xfrm>
          <a:custGeom>
            <a:avLst/>
            <a:gdLst/>
            <a:ahLst/>
            <a:cxnLst/>
            <a:rect l="l" t="t" r="r" b="b"/>
            <a:pathLst>
              <a:path w="6950690" h="3987958">
                <a:moveTo>
                  <a:pt x="0" y="0"/>
                </a:moveTo>
                <a:lnTo>
                  <a:pt x="6950690" y="0"/>
                </a:lnTo>
                <a:lnTo>
                  <a:pt x="6950690" y="3987958"/>
                </a:lnTo>
                <a:lnTo>
                  <a:pt x="0" y="3987958"/>
                </a:lnTo>
                <a:lnTo>
                  <a:pt x="0" y="0"/>
                </a:lnTo>
                <a:close/>
              </a:path>
            </a:pathLst>
          </a:custGeom>
          <a:blipFill>
            <a:blip r:embed="rId3"/>
            <a:stretch>
              <a:fillRect/>
            </a:stretch>
          </a:blipFill>
        </p:spPr>
      </p:sp>
      <p:sp>
        <p:nvSpPr>
          <p:cNvPr id="4" name="TextBox 4"/>
          <p:cNvSpPr txBox="1"/>
          <p:nvPr/>
        </p:nvSpPr>
        <p:spPr>
          <a:xfrm>
            <a:off x="5391918" y="136859"/>
            <a:ext cx="8503481"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Sharp Edge vs Curved Edge</a:t>
            </a:r>
          </a:p>
        </p:txBody>
      </p:sp>
      <p:sp>
        <p:nvSpPr>
          <p:cNvPr id="5" name="TextBox 5"/>
          <p:cNvSpPr txBox="1"/>
          <p:nvPr/>
        </p:nvSpPr>
        <p:spPr>
          <a:xfrm>
            <a:off x="824884" y="7267302"/>
            <a:ext cx="5213266" cy="1997081"/>
          </a:xfrm>
          <a:prstGeom prst="rect">
            <a:avLst/>
          </a:prstGeom>
        </p:spPr>
        <p:txBody>
          <a:bodyPr lIns="0" tIns="0" rIns="0" bIns="0" rtlCol="0" anchor="t">
            <a:spAutoFit/>
          </a:bodyPr>
          <a:lstStyle/>
          <a:p>
            <a:pPr algn="ctr">
              <a:lnSpc>
                <a:spcPts val="3941"/>
              </a:lnSpc>
            </a:pPr>
            <a:r>
              <a:rPr lang="en-US" sz="2815">
                <a:solidFill>
                  <a:srgbClr val="000000"/>
                </a:solidFill>
                <a:latin typeface="Calibri (MS)"/>
                <a:ea typeface="Calibri (MS)"/>
                <a:cs typeface="Calibri (MS)"/>
                <a:sym typeface="Calibri (MS)"/>
              </a:rPr>
              <a:t>If a curved surface is tangent to a plane surface, no edge is formed. So, there will be no line.</a:t>
            </a:r>
          </a:p>
          <a:p>
            <a:pPr algn="ctr">
              <a:lnSpc>
                <a:spcPts val="3941"/>
              </a:lnSpc>
              <a:spcBef>
                <a:spcPct val="0"/>
              </a:spcBef>
            </a:pPr>
            <a:endParaRPr lang="en-US" sz="2815">
              <a:solidFill>
                <a:srgbClr val="000000"/>
              </a:solidFill>
              <a:latin typeface="Calibri (MS)"/>
              <a:ea typeface="Calibri (MS)"/>
              <a:cs typeface="Calibri (MS)"/>
              <a:sym typeface="Calibri (MS)"/>
            </a:endParaRPr>
          </a:p>
        </p:txBody>
      </p:sp>
      <p:sp>
        <p:nvSpPr>
          <p:cNvPr id="6" name="TextBox 6"/>
          <p:cNvSpPr txBox="1"/>
          <p:nvPr/>
        </p:nvSpPr>
        <p:spPr>
          <a:xfrm>
            <a:off x="11156670" y="7096393"/>
            <a:ext cx="5668838" cy="1997081"/>
          </a:xfrm>
          <a:prstGeom prst="rect">
            <a:avLst/>
          </a:prstGeom>
        </p:spPr>
        <p:txBody>
          <a:bodyPr lIns="0" tIns="0" rIns="0" bIns="0" rtlCol="0" anchor="t">
            <a:spAutoFit/>
          </a:bodyPr>
          <a:lstStyle/>
          <a:p>
            <a:pPr algn="ctr">
              <a:lnSpc>
                <a:spcPts val="3941"/>
              </a:lnSpc>
            </a:pPr>
            <a:r>
              <a:rPr lang="en-US" sz="2815">
                <a:solidFill>
                  <a:srgbClr val="000000"/>
                </a:solidFill>
                <a:latin typeface="Calibri (MS)"/>
                <a:ea typeface="Calibri (MS)"/>
                <a:cs typeface="Calibri (MS)"/>
                <a:sym typeface="Calibri (MS)"/>
              </a:rPr>
              <a:t>But if a curved surface intersects with a plane surface, an edge is formed. </a:t>
            </a:r>
          </a:p>
          <a:p>
            <a:pPr algn="ctr">
              <a:lnSpc>
                <a:spcPts val="3941"/>
              </a:lnSpc>
            </a:pPr>
            <a:r>
              <a:rPr lang="en-US" sz="2815">
                <a:solidFill>
                  <a:srgbClr val="000000"/>
                </a:solidFill>
                <a:latin typeface="Calibri (MS)"/>
                <a:ea typeface="Calibri (MS)"/>
                <a:cs typeface="Calibri (MS)"/>
                <a:sym typeface="Calibri (MS)"/>
              </a:rPr>
              <a:t>So, there should be a line in the views.</a:t>
            </a:r>
          </a:p>
          <a:p>
            <a:pPr algn="ctr">
              <a:lnSpc>
                <a:spcPts val="3941"/>
              </a:lnSpc>
              <a:spcBef>
                <a:spcPct val="0"/>
              </a:spcBef>
            </a:pPr>
            <a:endParaRPr lang="en-US" sz="2815">
              <a:solidFill>
                <a:srgbClr val="000000"/>
              </a:solidFill>
              <a:latin typeface="Calibri (MS)"/>
              <a:ea typeface="Calibri (MS)"/>
              <a:cs typeface="Calibri (MS)"/>
              <a:sym typeface="Calibri (M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1546832"/>
            <a:ext cx="8284320" cy="8191121"/>
          </a:xfrm>
          <a:custGeom>
            <a:avLst/>
            <a:gdLst/>
            <a:ahLst/>
            <a:cxnLst/>
            <a:rect l="l" t="t" r="r" b="b"/>
            <a:pathLst>
              <a:path w="8284320" h="8191121">
                <a:moveTo>
                  <a:pt x="0" y="0"/>
                </a:moveTo>
                <a:lnTo>
                  <a:pt x="8284320" y="0"/>
                </a:lnTo>
                <a:lnTo>
                  <a:pt x="8284320" y="8191121"/>
                </a:lnTo>
                <a:lnTo>
                  <a:pt x="0" y="8191121"/>
                </a:lnTo>
                <a:lnTo>
                  <a:pt x="0" y="0"/>
                </a:lnTo>
                <a:close/>
              </a:path>
            </a:pathLst>
          </a:custGeom>
          <a:blipFill>
            <a:blip r:embed="rId2"/>
            <a:stretch>
              <a:fillRect/>
            </a:stretch>
          </a:blipFill>
        </p:spPr>
      </p:sp>
      <p:sp>
        <p:nvSpPr>
          <p:cNvPr id="3" name="TextBox 3"/>
          <p:cNvSpPr txBox="1"/>
          <p:nvPr/>
        </p:nvSpPr>
        <p:spPr>
          <a:xfrm>
            <a:off x="5734801" y="136859"/>
            <a:ext cx="7817716"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Dimensioning Guidelines</a:t>
            </a:r>
          </a:p>
        </p:txBody>
      </p:sp>
      <p:sp>
        <p:nvSpPr>
          <p:cNvPr id="4" name="TextBox 4"/>
          <p:cNvSpPr txBox="1"/>
          <p:nvPr/>
        </p:nvSpPr>
        <p:spPr>
          <a:xfrm>
            <a:off x="10102460" y="2450731"/>
            <a:ext cx="7906328" cy="5756706"/>
          </a:xfrm>
          <a:prstGeom prst="rect">
            <a:avLst/>
          </a:prstGeom>
        </p:spPr>
        <p:txBody>
          <a:bodyPr lIns="0" tIns="0" rIns="0" bIns="0" rtlCol="0" anchor="t">
            <a:spAutoFit/>
          </a:bodyPr>
          <a:lstStyle/>
          <a:p>
            <a:pPr algn="l">
              <a:lnSpc>
                <a:spcPts val="4526"/>
              </a:lnSpc>
            </a:pPr>
            <a:r>
              <a:rPr lang="en-US" sz="3233">
                <a:solidFill>
                  <a:srgbClr val="000000"/>
                </a:solidFill>
                <a:latin typeface="Calibri (MS)"/>
                <a:ea typeface="Calibri (MS)"/>
                <a:cs typeface="Calibri (MS)"/>
                <a:sym typeface="Calibri (MS)"/>
              </a:rPr>
              <a:t>1.Dimension and extension lines must be either horizontal or vertical.</a:t>
            </a:r>
          </a:p>
          <a:p>
            <a:pPr algn="l">
              <a:lnSpc>
                <a:spcPts val="4526"/>
              </a:lnSpc>
            </a:pPr>
            <a:r>
              <a:rPr lang="en-US" sz="3233">
                <a:solidFill>
                  <a:srgbClr val="000000"/>
                </a:solidFill>
                <a:latin typeface="Calibri (MS)"/>
                <a:ea typeface="Calibri (MS)"/>
                <a:cs typeface="Calibri (MS)"/>
                <a:sym typeface="Calibri (MS)"/>
              </a:rPr>
              <a:t>2.No dimension/extension line can cross over another dimension/extension line.</a:t>
            </a:r>
          </a:p>
          <a:p>
            <a:pPr algn="l">
              <a:lnSpc>
                <a:spcPts val="4526"/>
              </a:lnSpc>
            </a:pPr>
            <a:r>
              <a:rPr lang="en-US" sz="3233">
                <a:solidFill>
                  <a:srgbClr val="000000"/>
                </a:solidFill>
                <a:latin typeface="Calibri (MS)"/>
                <a:ea typeface="Calibri (MS)"/>
                <a:cs typeface="Calibri (MS)"/>
                <a:sym typeface="Calibri (MS)"/>
              </a:rPr>
              <a:t>3.There must be one arrowhead at each end of dimension line.</a:t>
            </a:r>
          </a:p>
          <a:p>
            <a:pPr algn="l">
              <a:lnSpc>
                <a:spcPts val="4526"/>
              </a:lnSpc>
            </a:pPr>
            <a:r>
              <a:rPr lang="en-US" sz="3233">
                <a:solidFill>
                  <a:srgbClr val="000000"/>
                </a:solidFill>
                <a:latin typeface="Calibri (MS)"/>
                <a:ea typeface="Calibri (MS)"/>
                <a:cs typeface="Calibri (MS)"/>
                <a:sym typeface="Calibri (MS)"/>
              </a:rPr>
              <a:t>4.The thickness of both extension and dimension line is 25%.</a:t>
            </a:r>
          </a:p>
          <a:p>
            <a:pPr algn="l">
              <a:lnSpc>
                <a:spcPts val="4526"/>
              </a:lnSpc>
            </a:pPr>
            <a:r>
              <a:rPr lang="en-US" sz="3233">
                <a:solidFill>
                  <a:srgbClr val="000000"/>
                </a:solidFill>
                <a:latin typeface="Calibri (MS)"/>
                <a:ea typeface="Calibri (MS)"/>
                <a:cs typeface="Calibri (MS)"/>
                <a:sym typeface="Calibri (MS)"/>
              </a:rPr>
              <a:t>5.No dimensioning is allowed inside the object. </a:t>
            </a:r>
          </a:p>
          <a:p>
            <a:pPr algn="ctr">
              <a:lnSpc>
                <a:spcPts val="4526"/>
              </a:lnSpc>
              <a:spcBef>
                <a:spcPct val="0"/>
              </a:spcBef>
            </a:pPr>
            <a:endParaRPr lang="en-US" sz="3233">
              <a:solidFill>
                <a:srgbClr val="000000"/>
              </a:solidFill>
              <a:latin typeface="Calibri (MS)"/>
              <a:ea typeface="Calibri (MS)"/>
              <a:cs typeface="Calibri (MS)"/>
              <a:sym typeface="Calibri (M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739646" y="2774752"/>
            <a:ext cx="8255726" cy="5913164"/>
          </a:xfrm>
          <a:custGeom>
            <a:avLst/>
            <a:gdLst/>
            <a:ahLst/>
            <a:cxnLst/>
            <a:rect l="l" t="t" r="r" b="b"/>
            <a:pathLst>
              <a:path w="8255726" h="5913164">
                <a:moveTo>
                  <a:pt x="0" y="0"/>
                </a:moveTo>
                <a:lnTo>
                  <a:pt x="8255726" y="0"/>
                </a:lnTo>
                <a:lnTo>
                  <a:pt x="8255726" y="5913164"/>
                </a:lnTo>
                <a:lnTo>
                  <a:pt x="0" y="5913164"/>
                </a:lnTo>
                <a:lnTo>
                  <a:pt x="0" y="0"/>
                </a:lnTo>
                <a:close/>
              </a:path>
            </a:pathLst>
          </a:custGeom>
          <a:blipFill>
            <a:blip r:embed="rId2"/>
            <a:stretch>
              <a:fillRect/>
            </a:stretch>
          </a:blipFill>
        </p:spPr>
      </p:sp>
      <p:sp>
        <p:nvSpPr>
          <p:cNvPr id="3" name="Freeform 3"/>
          <p:cNvSpPr/>
          <p:nvPr/>
        </p:nvSpPr>
        <p:spPr>
          <a:xfrm>
            <a:off x="739646" y="6841045"/>
            <a:ext cx="4314185" cy="3445955"/>
          </a:xfrm>
          <a:custGeom>
            <a:avLst/>
            <a:gdLst/>
            <a:ahLst/>
            <a:cxnLst/>
            <a:rect l="l" t="t" r="r" b="b"/>
            <a:pathLst>
              <a:path w="4314185" h="3445955">
                <a:moveTo>
                  <a:pt x="0" y="0"/>
                </a:moveTo>
                <a:lnTo>
                  <a:pt x="4314185" y="0"/>
                </a:lnTo>
                <a:lnTo>
                  <a:pt x="4314185" y="3445955"/>
                </a:lnTo>
                <a:lnTo>
                  <a:pt x="0" y="3445955"/>
                </a:lnTo>
                <a:lnTo>
                  <a:pt x="0" y="0"/>
                </a:lnTo>
                <a:close/>
              </a:path>
            </a:pathLst>
          </a:custGeom>
          <a:blipFill>
            <a:blip r:embed="rId3"/>
            <a:stretch>
              <a:fillRect/>
            </a:stretch>
          </a:blipFill>
        </p:spPr>
      </p:sp>
      <p:sp>
        <p:nvSpPr>
          <p:cNvPr id="4" name="TextBox 4"/>
          <p:cNvSpPr txBox="1"/>
          <p:nvPr/>
        </p:nvSpPr>
        <p:spPr>
          <a:xfrm>
            <a:off x="7706374" y="136859"/>
            <a:ext cx="3874570"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Instruments</a:t>
            </a:r>
          </a:p>
        </p:txBody>
      </p:sp>
      <p:sp>
        <p:nvSpPr>
          <p:cNvPr id="5" name="TextBox 5"/>
          <p:cNvSpPr txBox="1"/>
          <p:nvPr/>
        </p:nvSpPr>
        <p:spPr>
          <a:xfrm>
            <a:off x="10102460" y="2450731"/>
            <a:ext cx="7906328" cy="5185205"/>
          </a:xfrm>
          <a:prstGeom prst="rect">
            <a:avLst/>
          </a:prstGeom>
        </p:spPr>
        <p:txBody>
          <a:bodyPr lIns="0" tIns="0" rIns="0" bIns="0" rtlCol="0" anchor="t">
            <a:spAutoFit/>
          </a:bodyPr>
          <a:lstStyle/>
          <a:p>
            <a:pPr algn="l">
              <a:lnSpc>
                <a:spcPts val="4526"/>
              </a:lnSpc>
            </a:pPr>
            <a:r>
              <a:rPr lang="en-US" sz="3233">
                <a:solidFill>
                  <a:srgbClr val="000000"/>
                </a:solidFill>
                <a:latin typeface="Calibri (MS)"/>
                <a:ea typeface="Calibri (MS)"/>
                <a:cs typeface="Calibri (MS)"/>
                <a:sym typeface="Calibri (MS)"/>
              </a:rPr>
              <a:t>Drawing Sheet/Paper (724mm x 585mm)</a:t>
            </a:r>
          </a:p>
          <a:p>
            <a:pPr algn="l">
              <a:lnSpc>
                <a:spcPts val="4526"/>
              </a:lnSpc>
            </a:pPr>
            <a:r>
              <a:rPr lang="en-US" sz="3233">
                <a:solidFill>
                  <a:srgbClr val="000000"/>
                </a:solidFill>
                <a:latin typeface="Calibri (MS)"/>
                <a:ea typeface="Calibri (MS)"/>
                <a:cs typeface="Calibri (MS)"/>
                <a:sym typeface="Calibri (MS)"/>
              </a:rPr>
              <a:t>Pencil (2B), eraser and sharpener</a:t>
            </a:r>
          </a:p>
          <a:p>
            <a:pPr algn="l">
              <a:lnSpc>
                <a:spcPts val="4526"/>
              </a:lnSpc>
            </a:pPr>
            <a:r>
              <a:rPr lang="en-US" sz="3233">
                <a:solidFill>
                  <a:srgbClr val="000000"/>
                </a:solidFill>
                <a:latin typeface="Calibri (MS)"/>
                <a:ea typeface="Calibri (MS)"/>
                <a:cs typeface="Calibri (MS)"/>
                <a:sym typeface="Calibri (MS)"/>
              </a:rPr>
              <a:t>T-square/T-scale (1 m)</a:t>
            </a:r>
          </a:p>
          <a:p>
            <a:pPr algn="l">
              <a:lnSpc>
                <a:spcPts val="4526"/>
              </a:lnSpc>
            </a:pPr>
            <a:r>
              <a:rPr lang="en-US" sz="3233">
                <a:solidFill>
                  <a:srgbClr val="000000"/>
                </a:solidFill>
                <a:latin typeface="Calibri (MS)"/>
                <a:ea typeface="Calibri (MS)"/>
                <a:cs typeface="Calibri (MS)"/>
                <a:sym typeface="Calibri (MS)"/>
              </a:rPr>
              <a:t>Set-squares/triangles (large)</a:t>
            </a:r>
          </a:p>
          <a:p>
            <a:pPr algn="l">
              <a:lnSpc>
                <a:spcPts val="4526"/>
              </a:lnSpc>
            </a:pPr>
            <a:r>
              <a:rPr lang="en-US" sz="3233">
                <a:solidFill>
                  <a:srgbClr val="000000"/>
                </a:solidFill>
                <a:latin typeface="Calibri (MS)"/>
                <a:ea typeface="Calibri (MS)"/>
                <a:cs typeface="Calibri (MS)"/>
                <a:sym typeface="Calibri (MS)"/>
              </a:rPr>
              <a:t>30 degrees</a:t>
            </a:r>
          </a:p>
          <a:p>
            <a:pPr algn="l">
              <a:lnSpc>
                <a:spcPts val="4526"/>
              </a:lnSpc>
            </a:pPr>
            <a:r>
              <a:rPr lang="en-US" sz="3233">
                <a:solidFill>
                  <a:srgbClr val="000000"/>
                </a:solidFill>
                <a:latin typeface="Calibri (MS)"/>
                <a:ea typeface="Calibri (MS)"/>
                <a:cs typeface="Calibri (MS)"/>
                <a:sym typeface="Calibri (MS)"/>
              </a:rPr>
              <a:t>45 degrees</a:t>
            </a:r>
          </a:p>
          <a:p>
            <a:pPr algn="l">
              <a:lnSpc>
                <a:spcPts val="4526"/>
              </a:lnSpc>
            </a:pPr>
            <a:r>
              <a:rPr lang="en-US" sz="3233">
                <a:solidFill>
                  <a:srgbClr val="000000"/>
                </a:solidFill>
                <a:latin typeface="Calibri (MS)"/>
                <a:ea typeface="Calibri (MS)"/>
                <a:cs typeface="Calibri (MS)"/>
                <a:sym typeface="Calibri (MS)"/>
              </a:rPr>
              <a:t>Divider</a:t>
            </a:r>
          </a:p>
          <a:p>
            <a:pPr algn="l">
              <a:lnSpc>
                <a:spcPts val="4526"/>
              </a:lnSpc>
            </a:pPr>
            <a:r>
              <a:rPr lang="en-US" sz="3233">
                <a:solidFill>
                  <a:srgbClr val="000000"/>
                </a:solidFill>
                <a:latin typeface="Calibri (MS)"/>
                <a:ea typeface="Calibri (MS)"/>
                <a:cs typeface="Calibri (MS)"/>
                <a:sym typeface="Calibri (MS)"/>
              </a:rPr>
              <a:t>Drafting tape/Masking tape</a:t>
            </a:r>
          </a:p>
          <a:p>
            <a:pPr algn="ctr">
              <a:lnSpc>
                <a:spcPts val="4526"/>
              </a:lnSpc>
              <a:spcBef>
                <a:spcPct val="0"/>
              </a:spcBef>
            </a:pPr>
            <a:endParaRPr lang="en-US" sz="3233">
              <a:solidFill>
                <a:srgbClr val="000000"/>
              </a:solidFill>
              <a:latin typeface="Calibri (MS)"/>
              <a:ea typeface="Calibri (MS)"/>
              <a:cs typeface="Calibri (MS)"/>
              <a:sym typeface="Calibri (M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714722"/>
            <a:ext cx="5205701" cy="6297748"/>
          </a:xfrm>
          <a:custGeom>
            <a:avLst/>
            <a:gdLst/>
            <a:ahLst/>
            <a:cxnLst/>
            <a:rect l="l" t="t" r="r" b="b"/>
            <a:pathLst>
              <a:path w="5205701" h="6297748">
                <a:moveTo>
                  <a:pt x="0" y="0"/>
                </a:moveTo>
                <a:lnTo>
                  <a:pt x="5205701" y="0"/>
                </a:lnTo>
                <a:lnTo>
                  <a:pt x="5205701" y="6297749"/>
                </a:lnTo>
                <a:lnTo>
                  <a:pt x="0" y="6297749"/>
                </a:lnTo>
                <a:lnTo>
                  <a:pt x="0" y="0"/>
                </a:lnTo>
                <a:close/>
              </a:path>
            </a:pathLst>
          </a:custGeom>
          <a:blipFill>
            <a:blip r:embed="rId2"/>
            <a:stretch>
              <a:fillRect/>
            </a:stretch>
          </a:blipFill>
        </p:spPr>
      </p:sp>
      <p:sp>
        <p:nvSpPr>
          <p:cNvPr id="3" name="Freeform 3"/>
          <p:cNvSpPr/>
          <p:nvPr/>
        </p:nvSpPr>
        <p:spPr>
          <a:xfrm>
            <a:off x="5205701" y="2792570"/>
            <a:ext cx="4401116" cy="6219901"/>
          </a:xfrm>
          <a:custGeom>
            <a:avLst/>
            <a:gdLst/>
            <a:ahLst/>
            <a:cxnLst/>
            <a:rect l="l" t="t" r="r" b="b"/>
            <a:pathLst>
              <a:path w="4401116" h="6219901">
                <a:moveTo>
                  <a:pt x="0" y="0"/>
                </a:moveTo>
                <a:lnTo>
                  <a:pt x="4401116" y="0"/>
                </a:lnTo>
                <a:lnTo>
                  <a:pt x="4401116" y="6219901"/>
                </a:lnTo>
                <a:lnTo>
                  <a:pt x="0" y="6219901"/>
                </a:lnTo>
                <a:lnTo>
                  <a:pt x="0" y="0"/>
                </a:lnTo>
                <a:close/>
              </a:path>
            </a:pathLst>
          </a:custGeom>
          <a:blipFill>
            <a:blip r:embed="rId3"/>
            <a:stretch>
              <a:fillRect/>
            </a:stretch>
          </a:blipFill>
        </p:spPr>
      </p:sp>
      <p:sp>
        <p:nvSpPr>
          <p:cNvPr id="4" name="Freeform 4"/>
          <p:cNvSpPr/>
          <p:nvPr/>
        </p:nvSpPr>
        <p:spPr>
          <a:xfrm>
            <a:off x="9863505" y="4634847"/>
            <a:ext cx="8251773" cy="5843206"/>
          </a:xfrm>
          <a:custGeom>
            <a:avLst/>
            <a:gdLst/>
            <a:ahLst/>
            <a:cxnLst/>
            <a:rect l="l" t="t" r="r" b="b"/>
            <a:pathLst>
              <a:path w="8251773" h="5843206">
                <a:moveTo>
                  <a:pt x="0" y="0"/>
                </a:moveTo>
                <a:lnTo>
                  <a:pt x="8251773" y="0"/>
                </a:lnTo>
                <a:lnTo>
                  <a:pt x="8251773" y="5843206"/>
                </a:lnTo>
                <a:lnTo>
                  <a:pt x="0" y="5843206"/>
                </a:lnTo>
                <a:lnTo>
                  <a:pt x="0" y="0"/>
                </a:lnTo>
                <a:close/>
              </a:path>
            </a:pathLst>
          </a:custGeom>
          <a:blipFill>
            <a:blip r:embed="rId4"/>
            <a:stretch>
              <a:fillRect/>
            </a:stretch>
          </a:blipFill>
        </p:spPr>
      </p:sp>
      <p:sp>
        <p:nvSpPr>
          <p:cNvPr id="5" name="TextBox 5"/>
          <p:cNvSpPr txBox="1"/>
          <p:nvPr/>
        </p:nvSpPr>
        <p:spPr>
          <a:xfrm>
            <a:off x="4243262" y="136859"/>
            <a:ext cx="10800793"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How to use T-square and Triangles</a:t>
            </a:r>
          </a:p>
        </p:txBody>
      </p:sp>
      <p:sp>
        <p:nvSpPr>
          <p:cNvPr id="6" name="TextBox 6"/>
          <p:cNvSpPr txBox="1"/>
          <p:nvPr/>
        </p:nvSpPr>
        <p:spPr>
          <a:xfrm>
            <a:off x="10036227" y="1449892"/>
            <a:ext cx="7906328" cy="2899206"/>
          </a:xfrm>
          <a:prstGeom prst="rect">
            <a:avLst/>
          </a:prstGeom>
        </p:spPr>
        <p:txBody>
          <a:bodyPr lIns="0" tIns="0" rIns="0" bIns="0" rtlCol="0" anchor="t">
            <a:spAutoFit/>
          </a:bodyPr>
          <a:lstStyle/>
          <a:p>
            <a:pPr algn="l">
              <a:lnSpc>
                <a:spcPts val="4526"/>
              </a:lnSpc>
            </a:pPr>
            <a:r>
              <a:rPr lang="en-US" sz="3233">
                <a:solidFill>
                  <a:srgbClr val="000000"/>
                </a:solidFill>
                <a:latin typeface="Calibri (MS)"/>
                <a:ea typeface="Calibri (MS)"/>
                <a:cs typeface="Calibri (MS)"/>
                <a:sym typeface="Calibri (MS)"/>
              </a:rPr>
              <a:t>The T extension at the end of the T-square should always remain aligned with the side of the drawing table. This will cause it to remain horizontal.</a:t>
            </a:r>
          </a:p>
          <a:p>
            <a:pPr algn="ctr">
              <a:lnSpc>
                <a:spcPts val="4526"/>
              </a:lnSpc>
              <a:spcBef>
                <a:spcPct val="0"/>
              </a:spcBef>
            </a:pPr>
            <a:endParaRPr lang="en-US" sz="3233">
              <a:solidFill>
                <a:srgbClr val="000000"/>
              </a:solidFill>
              <a:latin typeface="Calibri (MS)"/>
              <a:ea typeface="Calibri (MS)"/>
              <a:cs typeface="Calibri (MS)"/>
              <a:sym typeface="Calibri (M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846071" y="3495793"/>
            <a:ext cx="11301259" cy="6262614"/>
            <a:chOff x="0" y="0"/>
            <a:chExt cx="15068345" cy="8350152"/>
          </a:xfrm>
        </p:grpSpPr>
        <p:sp>
          <p:nvSpPr>
            <p:cNvPr id="3" name="Freeform 3"/>
            <p:cNvSpPr/>
            <p:nvPr/>
          </p:nvSpPr>
          <p:spPr>
            <a:xfrm>
              <a:off x="0" y="0"/>
              <a:ext cx="15068345" cy="7176299"/>
            </a:xfrm>
            <a:custGeom>
              <a:avLst/>
              <a:gdLst/>
              <a:ahLst/>
              <a:cxnLst/>
              <a:rect l="l" t="t" r="r" b="b"/>
              <a:pathLst>
                <a:path w="15068345" h="7176299">
                  <a:moveTo>
                    <a:pt x="0" y="0"/>
                  </a:moveTo>
                  <a:lnTo>
                    <a:pt x="15068345" y="0"/>
                  </a:lnTo>
                  <a:lnTo>
                    <a:pt x="15068345" y="7176299"/>
                  </a:lnTo>
                  <a:lnTo>
                    <a:pt x="0" y="7176299"/>
                  </a:lnTo>
                  <a:lnTo>
                    <a:pt x="0" y="0"/>
                  </a:lnTo>
                  <a:close/>
                </a:path>
              </a:pathLst>
            </a:custGeom>
            <a:blipFill>
              <a:blip r:embed="rId2"/>
              <a:stretch>
                <a:fillRect/>
              </a:stretch>
            </a:blipFill>
          </p:spPr>
        </p:sp>
        <p:sp>
          <p:nvSpPr>
            <p:cNvPr id="4" name="Freeform 4"/>
            <p:cNvSpPr/>
            <p:nvPr/>
          </p:nvSpPr>
          <p:spPr>
            <a:xfrm>
              <a:off x="2334745" y="7317669"/>
              <a:ext cx="12061513" cy="1032482"/>
            </a:xfrm>
            <a:custGeom>
              <a:avLst/>
              <a:gdLst/>
              <a:ahLst/>
              <a:cxnLst/>
              <a:rect l="l" t="t" r="r" b="b"/>
              <a:pathLst>
                <a:path w="12061513" h="1032482">
                  <a:moveTo>
                    <a:pt x="0" y="0"/>
                  </a:moveTo>
                  <a:lnTo>
                    <a:pt x="12061512" y="0"/>
                  </a:lnTo>
                  <a:lnTo>
                    <a:pt x="12061512" y="1032483"/>
                  </a:lnTo>
                  <a:lnTo>
                    <a:pt x="0" y="1032483"/>
                  </a:lnTo>
                  <a:lnTo>
                    <a:pt x="0" y="0"/>
                  </a:lnTo>
                  <a:close/>
                </a:path>
              </a:pathLst>
            </a:custGeom>
            <a:blipFill>
              <a:blip r:embed="rId3"/>
              <a:stretch>
                <a:fillRect r="-1479"/>
              </a:stretch>
            </a:blipFill>
          </p:spPr>
        </p:sp>
      </p:grpSp>
      <p:sp>
        <p:nvSpPr>
          <p:cNvPr id="5" name="TextBox 5"/>
          <p:cNvSpPr txBox="1"/>
          <p:nvPr/>
        </p:nvSpPr>
        <p:spPr>
          <a:xfrm>
            <a:off x="6934200" y="227941"/>
            <a:ext cx="4607568" cy="1023485"/>
          </a:xfrm>
          <a:prstGeom prst="rect">
            <a:avLst/>
          </a:prstGeom>
        </p:spPr>
        <p:txBody>
          <a:bodyPr wrap="square" lIns="0" tIns="0" rIns="0" bIns="0" rtlCol="0" anchor="t">
            <a:spAutoFit/>
          </a:bodyPr>
          <a:lstStyle/>
          <a:p>
            <a:pPr algn="ctr">
              <a:lnSpc>
                <a:spcPts val="8515"/>
              </a:lnSpc>
              <a:spcBef>
                <a:spcPct val="0"/>
              </a:spcBef>
            </a:pPr>
            <a:r>
              <a:rPr lang="en-US" sz="6082" dirty="0">
                <a:solidFill>
                  <a:srgbClr val="000000"/>
                </a:solidFill>
                <a:latin typeface="Calibri (MS)"/>
                <a:ea typeface="Calibri (MS)"/>
                <a:cs typeface="Calibri (MS)"/>
                <a:sym typeface="Calibri (MS)"/>
              </a:rPr>
              <a:t>Daily Task</a:t>
            </a:r>
          </a:p>
        </p:txBody>
      </p:sp>
      <p:sp>
        <p:nvSpPr>
          <p:cNvPr id="6" name="TextBox 6"/>
          <p:cNvSpPr txBox="1"/>
          <p:nvPr/>
        </p:nvSpPr>
        <p:spPr>
          <a:xfrm>
            <a:off x="1440184" y="1498913"/>
            <a:ext cx="14833555" cy="1501907"/>
          </a:xfrm>
          <a:prstGeom prst="rect">
            <a:avLst/>
          </a:prstGeom>
        </p:spPr>
        <p:txBody>
          <a:bodyPr lIns="0" tIns="0" rIns="0" bIns="0" rtlCol="0" anchor="t">
            <a:spAutoFit/>
          </a:bodyPr>
          <a:lstStyle/>
          <a:p>
            <a:pPr algn="l">
              <a:lnSpc>
                <a:spcPts val="3842"/>
              </a:lnSpc>
              <a:spcBef>
                <a:spcPct val="0"/>
              </a:spcBef>
            </a:pPr>
            <a:r>
              <a:rPr lang="en-US" sz="2744">
                <a:solidFill>
                  <a:srgbClr val="000000"/>
                </a:solidFill>
                <a:latin typeface="Calibri (MS)"/>
                <a:ea typeface="Calibri (MS)"/>
                <a:cs typeface="Calibri (MS)"/>
                <a:sym typeface="Calibri (MS)"/>
              </a:rPr>
              <a:t>•Before the class starts:</a:t>
            </a:r>
          </a:p>
          <a:p>
            <a:pPr algn="l">
              <a:lnSpc>
                <a:spcPts val="3842"/>
              </a:lnSpc>
              <a:spcBef>
                <a:spcPct val="0"/>
              </a:spcBef>
            </a:pPr>
            <a:r>
              <a:rPr lang="en-US" sz="2744">
                <a:solidFill>
                  <a:srgbClr val="000000"/>
                </a:solidFill>
                <a:latin typeface="Calibri (MS)"/>
                <a:ea typeface="Calibri (MS)"/>
                <a:cs typeface="Calibri (MS)"/>
                <a:sym typeface="Calibri (MS)"/>
              </a:rPr>
              <a:t>Draw margins on your drawing sheet. Margins should be 10mm at all of four sides of the sheet.</a:t>
            </a:r>
          </a:p>
          <a:p>
            <a:pPr algn="l">
              <a:lnSpc>
                <a:spcPts val="3842"/>
              </a:lnSpc>
              <a:spcBef>
                <a:spcPct val="0"/>
              </a:spcBef>
            </a:pPr>
            <a:r>
              <a:rPr lang="en-US" sz="2744">
                <a:solidFill>
                  <a:srgbClr val="000000"/>
                </a:solidFill>
                <a:latin typeface="Calibri (MS)"/>
                <a:ea typeface="Calibri (MS)"/>
                <a:cs typeface="Calibri (MS)"/>
                <a:sym typeface="Calibri (MS)"/>
              </a:rPr>
              <a:t>At bottom right corner, sketch the following</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87680" y="-3"/>
            <a:ext cx="1082040" cy="1967484"/>
          </a:xfrm>
          <a:custGeom>
            <a:avLst/>
            <a:gdLst/>
            <a:ahLst/>
            <a:cxnLst/>
            <a:rect l="l" t="t" r="r" b="b"/>
            <a:pathLst>
              <a:path w="1082040" h="1967484">
                <a:moveTo>
                  <a:pt x="0" y="0"/>
                </a:moveTo>
                <a:lnTo>
                  <a:pt x="1082040" y="0"/>
                </a:lnTo>
                <a:lnTo>
                  <a:pt x="1082040" y="1967484"/>
                </a:lnTo>
                <a:lnTo>
                  <a:pt x="0" y="19674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63503" y="9697526"/>
            <a:ext cx="18414997" cy="652967"/>
          </a:xfrm>
          <a:custGeom>
            <a:avLst/>
            <a:gdLst/>
            <a:ahLst/>
            <a:cxnLst/>
            <a:rect l="l" t="t" r="r" b="b"/>
            <a:pathLst>
              <a:path w="18414997" h="652967">
                <a:moveTo>
                  <a:pt x="0" y="0"/>
                </a:moveTo>
                <a:lnTo>
                  <a:pt x="18414997" y="0"/>
                </a:lnTo>
                <a:lnTo>
                  <a:pt x="18414997" y="652968"/>
                </a:lnTo>
                <a:lnTo>
                  <a:pt x="0" y="65296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6718280" y="-3"/>
            <a:ext cx="1082040" cy="1967484"/>
          </a:xfrm>
          <a:custGeom>
            <a:avLst/>
            <a:gdLst/>
            <a:ahLst/>
            <a:cxnLst/>
            <a:rect l="l" t="t" r="r" b="b"/>
            <a:pathLst>
              <a:path w="1082040" h="1967484">
                <a:moveTo>
                  <a:pt x="0" y="0"/>
                </a:moveTo>
                <a:lnTo>
                  <a:pt x="1082040" y="0"/>
                </a:lnTo>
                <a:lnTo>
                  <a:pt x="1082040" y="1967484"/>
                </a:lnTo>
                <a:lnTo>
                  <a:pt x="0" y="1967484"/>
                </a:lnTo>
                <a:lnTo>
                  <a:pt x="0" y="0"/>
                </a:lnTo>
                <a:close/>
              </a:path>
            </a:pathLst>
          </a:custGeom>
          <a:blipFill>
            <a:blip r:embed="rId2">
              <a:extLst>
                <a:ext uri="{96DAC541-7B7A-43D3-8B79-37D633B846F1}">
                  <asvg:svgBlip xmlns:asvg="http://schemas.microsoft.com/office/drawing/2016/SVG/main" r:embed="rId6"/>
                </a:ext>
              </a:extLst>
            </a:blip>
            <a:stretch>
              <a:fillRect/>
            </a:stretch>
          </a:blipFill>
        </p:spPr>
      </p:sp>
      <p:sp>
        <p:nvSpPr>
          <p:cNvPr id="5" name="TextBox 5"/>
          <p:cNvSpPr txBox="1"/>
          <p:nvPr/>
        </p:nvSpPr>
        <p:spPr>
          <a:xfrm>
            <a:off x="4669279" y="3950275"/>
            <a:ext cx="9128941" cy="2009975"/>
          </a:xfrm>
          <a:prstGeom prst="rect">
            <a:avLst/>
          </a:prstGeom>
        </p:spPr>
        <p:txBody>
          <a:bodyPr lIns="0" tIns="0" rIns="0" bIns="0" rtlCol="0" anchor="t">
            <a:spAutoFit/>
          </a:bodyPr>
          <a:lstStyle/>
          <a:p>
            <a:pPr algn="l">
              <a:lnSpc>
                <a:spcPts val="16651"/>
              </a:lnSpc>
            </a:pPr>
            <a:r>
              <a:rPr lang="en-US" sz="11894" spc="-225">
                <a:solidFill>
                  <a:srgbClr val="000000"/>
                </a:solidFill>
                <a:latin typeface="Montserrat"/>
                <a:ea typeface="Montserrat"/>
                <a:cs typeface="Montserrat"/>
                <a:sym typeface="Montserrat"/>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746093" y="2745593"/>
            <a:ext cx="4795814" cy="4795814"/>
          </a:xfrm>
          <a:custGeom>
            <a:avLst/>
            <a:gdLst/>
            <a:ahLst/>
            <a:cxnLst/>
            <a:rect l="l" t="t" r="r" b="b"/>
            <a:pathLst>
              <a:path w="4795814" h="4795814">
                <a:moveTo>
                  <a:pt x="0" y="0"/>
                </a:moveTo>
                <a:lnTo>
                  <a:pt x="4795814" y="0"/>
                </a:lnTo>
                <a:lnTo>
                  <a:pt x="4795814" y="4795814"/>
                </a:lnTo>
                <a:lnTo>
                  <a:pt x="0" y="4795814"/>
                </a:lnTo>
                <a:lnTo>
                  <a:pt x="0" y="0"/>
                </a:lnTo>
                <a:close/>
              </a:path>
            </a:pathLst>
          </a:custGeom>
          <a:blipFill>
            <a:blip r:embed="rId2"/>
            <a:stretch>
              <a:fillRect/>
            </a:stretch>
          </a:blipFill>
        </p:spPr>
      </p:sp>
      <p:sp>
        <p:nvSpPr>
          <p:cNvPr id="3" name="TextBox 3"/>
          <p:cNvSpPr txBox="1"/>
          <p:nvPr/>
        </p:nvSpPr>
        <p:spPr>
          <a:xfrm>
            <a:off x="499362" y="2225432"/>
            <a:ext cx="17788638" cy="5999183"/>
          </a:xfrm>
          <a:prstGeom prst="rect">
            <a:avLst/>
          </a:prstGeom>
        </p:spPr>
        <p:txBody>
          <a:bodyPr lIns="0" tIns="0" rIns="0" bIns="0" rtlCol="0" anchor="t">
            <a:spAutoFit/>
          </a:bodyPr>
          <a:lstStyle/>
          <a:p>
            <a:pPr algn="l">
              <a:lnSpc>
                <a:spcPts val="5861"/>
              </a:lnSpc>
              <a:spcBef>
                <a:spcPct val="0"/>
              </a:spcBef>
            </a:pPr>
            <a:r>
              <a:rPr lang="en-US" sz="4186" dirty="0">
                <a:solidFill>
                  <a:srgbClr val="000000"/>
                </a:solidFill>
                <a:latin typeface="Calibri (MS)"/>
                <a:ea typeface="Calibri (MS)"/>
                <a:cs typeface="Calibri (MS)"/>
                <a:sym typeface="Calibri (MS)"/>
              </a:rPr>
              <a:t>At the end of the course, the students will be able to:</a:t>
            </a:r>
          </a:p>
          <a:p>
            <a:pPr algn="l">
              <a:lnSpc>
                <a:spcPts val="5861"/>
              </a:lnSpc>
              <a:spcBef>
                <a:spcPct val="0"/>
              </a:spcBef>
            </a:pPr>
            <a:r>
              <a:rPr lang="en-US" sz="4186" dirty="0">
                <a:solidFill>
                  <a:srgbClr val="000000"/>
                </a:solidFill>
                <a:latin typeface="Calibri (MS)"/>
                <a:ea typeface="Calibri (MS)"/>
                <a:cs typeface="Calibri (MS)"/>
                <a:sym typeface="Calibri (MS)"/>
              </a:rPr>
              <a:t>1.Understand the theory of projection. To improve the visualization skills. </a:t>
            </a:r>
          </a:p>
          <a:p>
            <a:pPr algn="l">
              <a:lnSpc>
                <a:spcPts val="5861"/>
              </a:lnSpc>
              <a:spcBef>
                <a:spcPct val="0"/>
              </a:spcBef>
            </a:pPr>
            <a:r>
              <a:rPr lang="en-US" sz="4186" dirty="0">
                <a:solidFill>
                  <a:srgbClr val="000000"/>
                </a:solidFill>
                <a:latin typeface="Calibri (MS)"/>
                <a:ea typeface="Calibri (MS)"/>
                <a:cs typeface="Calibri (MS)"/>
                <a:sym typeface="Calibri (MS)"/>
              </a:rPr>
              <a:t>2. Know and understand the conventions and the methods of engineering drawing. </a:t>
            </a:r>
          </a:p>
          <a:p>
            <a:pPr algn="l">
              <a:lnSpc>
                <a:spcPts val="5861"/>
              </a:lnSpc>
              <a:spcBef>
                <a:spcPct val="0"/>
              </a:spcBef>
            </a:pPr>
            <a:r>
              <a:rPr lang="en-US" sz="4186" dirty="0">
                <a:solidFill>
                  <a:srgbClr val="000000"/>
                </a:solidFill>
                <a:latin typeface="Calibri (MS)"/>
                <a:ea typeface="Calibri (MS)"/>
                <a:cs typeface="Calibri (MS)"/>
                <a:sym typeface="Calibri (MS)"/>
              </a:rPr>
              <a:t>3. Identify the orthographic views of a given 3D objects precisely. </a:t>
            </a:r>
          </a:p>
          <a:p>
            <a:pPr algn="l">
              <a:lnSpc>
                <a:spcPts val="5861"/>
              </a:lnSpc>
              <a:spcBef>
                <a:spcPct val="0"/>
              </a:spcBef>
            </a:pPr>
            <a:r>
              <a:rPr lang="en-US" sz="4186" dirty="0">
                <a:solidFill>
                  <a:srgbClr val="000000"/>
                </a:solidFill>
                <a:latin typeface="Calibri (MS)"/>
                <a:ea typeface="Calibri (MS)"/>
                <a:cs typeface="Calibri (MS)"/>
                <a:sym typeface="Calibri (MS)"/>
              </a:rPr>
              <a:t>4. Predict the isometric view of an object from the given orthographic views correctly.</a:t>
            </a:r>
          </a:p>
          <a:p>
            <a:pPr algn="l">
              <a:lnSpc>
                <a:spcPts val="5861"/>
              </a:lnSpc>
              <a:spcBef>
                <a:spcPct val="0"/>
              </a:spcBef>
            </a:pPr>
            <a:r>
              <a:rPr lang="en-US" sz="4186" dirty="0">
                <a:solidFill>
                  <a:srgbClr val="000000"/>
                </a:solidFill>
                <a:latin typeface="Calibri (MS)"/>
                <a:ea typeface="Calibri (MS)"/>
                <a:cs typeface="Calibri (MS)"/>
                <a:sym typeface="Calibri (MS)"/>
              </a:rPr>
              <a:t>5. Sketch sectional views of an object if needed.</a:t>
            </a:r>
          </a:p>
          <a:p>
            <a:pPr algn="l">
              <a:lnSpc>
                <a:spcPts val="5861"/>
              </a:lnSpc>
              <a:spcBef>
                <a:spcPct val="0"/>
              </a:spcBef>
            </a:pPr>
            <a:r>
              <a:rPr lang="en-US" sz="4186" dirty="0">
                <a:solidFill>
                  <a:srgbClr val="000000"/>
                </a:solidFill>
                <a:latin typeface="Calibri (MS)"/>
                <a:ea typeface="Calibri (MS)"/>
                <a:cs typeface="Calibri (MS)"/>
                <a:sym typeface="Calibri (MS)"/>
              </a:rPr>
              <a:t>6. Sketch orthographic and sectional views using AutoCAD</a:t>
            </a:r>
          </a:p>
        </p:txBody>
      </p:sp>
      <p:sp>
        <p:nvSpPr>
          <p:cNvPr id="4" name="TextBox 4"/>
          <p:cNvSpPr txBox="1"/>
          <p:nvPr/>
        </p:nvSpPr>
        <p:spPr>
          <a:xfrm>
            <a:off x="6453931" y="781050"/>
            <a:ext cx="5623270"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Course Outcomes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746093" y="2745593"/>
            <a:ext cx="4795814" cy="4795814"/>
          </a:xfrm>
          <a:custGeom>
            <a:avLst/>
            <a:gdLst/>
            <a:ahLst/>
            <a:cxnLst/>
            <a:rect l="l" t="t" r="r" b="b"/>
            <a:pathLst>
              <a:path w="4795814" h="4795814">
                <a:moveTo>
                  <a:pt x="0" y="0"/>
                </a:moveTo>
                <a:lnTo>
                  <a:pt x="4795814" y="0"/>
                </a:lnTo>
                <a:lnTo>
                  <a:pt x="4795814" y="4795814"/>
                </a:lnTo>
                <a:lnTo>
                  <a:pt x="0" y="4795814"/>
                </a:lnTo>
                <a:lnTo>
                  <a:pt x="0" y="0"/>
                </a:lnTo>
                <a:close/>
              </a:path>
            </a:pathLst>
          </a:custGeom>
          <a:blipFill>
            <a:blip r:embed="rId2"/>
            <a:stretch>
              <a:fillRect/>
            </a:stretch>
          </a:blipFill>
        </p:spPr>
      </p:sp>
      <p:sp>
        <p:nvSpPr>
          <p:cNvPr id="3" name="TextBox 3"/>
          <p:cNvSpPr txBox="1"/>
          <p:nvPr/>
        </p:nvSpPr>
        <p:spPr>
          <a:xfrm>
            <a:off x="5353139" y="2872049"/>
            <a:ext cx="9088698" cy="5256233"/>
          </a:xfrm>
          <a:prstGeom prst="rect">
            <a:avLst/>
          </a:prstGeom>
        </p:spPr>
        <p:txBody>
          <a:bodyPr lIns="0" tIns="0" rIns="0" bIns="0" rtlCol="0" anchor="t">
            <a:spAutoFit/>
          </a:bodyPr>
          <a:lstStyle/>
          <a:p>
            <a:pPr algn="l">
              <a:lnSpc>
                <a:spcPts val="5861"/>
              </a:lnSpc>
              <a:spcBef>
                <a:spcPct val="0"/>
              </a:spcBef>
            </a:pPr>
            <a:r>
              <a:rPr lang="en-US" sz="4186">
                <a:solidFill>
                  <a:srgbClr val="000000"/>
                </a:solidFill>
                <a:latin typeface="Calibri (MS)"/>
                <a:ea typeface="Calibri (MS)"/>
                <a:cs typeface="Calibri (MS)"/>
                <a:sym typeface="Calibri (MS)"/>
              </a:rPr>
              <a:t>The most common book to follow:</a:t>
            </a:r>
          </a:p>
          <a:p>
            <a:pPr algn="l">
              <a:lnSpc>
                <a:spcPts val="5861"/>
              </a:lnSpc>
              <a:spcBef>
                <a:spcPct val="0"/>
              </a:spcBef>
            </a:pPr>
            <a:r>
              <a:rPr lang="en-US" sz="4186">
                <a:solidFill>
                  <a:srgbClr val="000000"/>
                </a:solidFill>
                <a:latin typeface="Calibri (MS)"/>
                <a:ea typeface="Calibri (MS)"/>
                <a:cs typeface="Calibri (MS)"/>
                <a:sym typeface="Calibri (MS)"/>
              </a:rPr>
              <a:t>Mechanical Engineering Drawing</a:t>
            </a:r>
          </a:p>
          <a:p>
            <a:pPr algn="l">
              <a:lnSpc>
                <a:spcPts val="5861"/>
              </a:lnSpc>
              <a:spcBef>
                <a:spcPct val="0"/>
              </a:spcBef>
            </a:pPr>
            <a:r>
              <a:rPr lang="en-US" sz="4186">
                <a:solidFill>
                  <a:srgbClr val="000000"/>
                </a:solidFill>
                <a:latin typeface="Calibri (MS)"/>
                <a:ea typeface="Calibri (MS)"/>
                <a:cs typeface="Calibri (MS)"/>
                <a:sym typeface="Calibri (MS)"/>
              </a:rPr>
              <a:t> -Dr. Amalesh Chandra Mandal</a:t>
            </a:r>
          </a:p>
          <a:p>
            <a:pPr algn="l">
              <a:lnSpc>
                <a:spcPts val="5861"/>
              </a:lnSpc>
              <a:spcBef>
                <a:spcPct val="0"/>
              </a:spcBef>
            </a:pPr>
            <a:r>
              <a:rPr lang="en-US" sz="4186">
                <a:solidFill>
                  <a:srgbClr val="000000"/>
                </a:solidFill>
                <a:latin typeface="Calibri (MS)"/>
                <a:ea typeface="Calibri (MS)"/>
                <a:cs typeface="Calibri (MS)"/>
                <a:sym typeface="Calibri (MS)"/>
              </a:rPr>
              <a:t> -Dr. Md. Quamrul Islam</a:t>
            </a:r>
          </a:p>
          <a:p>
            <a:pPr algn="l">
              <a:lnSpc>
                <a:spcPts val="5861"/>
              </a:lnSpc>
              <a:spcBef>
                <a:spcPct val="0"/>
              </a:spcBef>
            </a:pPr>
            <a:endParaRPr lang="en-US" sz="4186">
              <a:solidFill>
                <a:srgbClr val="000000"/>
              </a:solidFill>
              <a:latin typeface="Calibri (MS)"/>
              <a:ea typeface="Calibri (MS)"/>
              <a:cs typeface="Calibri (MS)"/>
              <a:sym typeface="Calibri (MS)"/>
            </a:endParaRPr>
          </a:p>
          <a:p>
            <a:pPr algn="l">
              <a:lnSpc>
                <a:spcPts val="5861"/>
              </a:lnSpc>
              <a:spcBef>
                <a:spcPct val="0"/>
              </a:spcBef>
            </a:pPr>
            <a:r>
              <a:rPr lang="en-US" sz="4186">
                <a:solidFill>
                  <a:srgbClr val="000000"/>
                </a:solidFill>
                <a:latin typeface="Calibri (MS)"/>
                <a:ea typeface="Calibri (MS)"/>
                <a:cs typeface="Calibri (MS)"/>
                <a:sym typeface="Calibri (MS)"/>
              </a:rPr>
              <a:t>You may also look for resources online.</a:t>
            </a:r>
          </a:p>
          <a:p>
            <a:pPr algn="l">
              <a:lnSpc>
                <a:spcPts val="5861"/>
              </a:lnSpc>
              <a:spcBef>
                <a:spcPct val="0"/>
              </a:spcBef>
            </a:pPr>
            <a:endParaRPr lang="en-US" sz="4186">
              <a:solidFill>
                <a:srgbClr val="000000"/>
              </a:solidFill>
              <a:latin typeface="Calibri (MS)"/>
              <a:ea typeface="Calibri (MS)"/>
              <a:cs typeface="Calibri (MS)"/>
              <a:sym typeface="Calibri (MS)"/>
            </a:endParaRPr>
          </a:p>
        </p:txBody>
      </p:sp>
      <p:sp>
        <p:nvSpPr>
          <p:cNvPr id="4" name="TextBox 4"/>
          <p:cNvSpPr txBox="1"/>
          <p:nvPr/>
        </p:nvSpPr>
        <p:spPr>
          <a:xfrm>
            <a:off x="6642517" y="781050"/>
            <a:ext cx="5246099"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Reference Books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746093" y="2745593"/>
            <a:ext cx="4795814" cy="4795814"/>
          </a:xfrm>
          <a:custGeom>
            <a:avLst/>
            <a:gdLst/>
            <a:ahLst/>
            <a:cxnLst/>
            <a:rect l="l" t="t" r="r" b="b"/>
            <a:pathLst>
              <a:path w="4795814" h="4795814">
                <a:moveTo>
                  <a:pt x="0" y="0"/>
                </a:moveTo>
                <a:lnTo>
                  <a:pt x="4795814" y="0"/>
                </a:lnTo>
                <a:lnTo>
                  <a:pt x="4795814" y="4795814"/>
                </a:lnTo>
                <a:lnTo>
                  <a:pt x="0" y="4795814"/>
                </a:lnTo>
                <a:lnTo>
                  <a:pt x="0" y="0"/>
                </a:lnTo>
                <a:close/>
              </a:path>
            </a:pathLst>
          </a:custGeom>
          <a:blipFill>
            <a:blip r:embed="rId2"/>
            <a:stretch>
              <a:fillRect/>
            </a:stretch>
          </a:blipFill>
        </p:spPr>
      </p:sp>
      <p:sp>
        <p:nvSpPr>
          <p:cNvPr id="3" name="TextBox 3"/>
          <p:cNvSpPr txBox="1"/>
          <p:nvPr/>
        </p:nvSpPr>
        <p:spPr>
          <a:xfrm>
            <a:off x="2002486" y="2872049"/>
            <a:ext cx="14864165" cy="5999183"/>
          </a:xfrm>
          <a:prstGeom prst="rect">
            <a:avLst/>
          </a:prstGeom>
        </p:spPr>
        <p:txBody>
          <a:bodyPr lIns="0" tIns="0" rIns="0" bIns="0" rtlCol="0" anchor="t">
            <a:spAutoFit/>
          </a:bodyPr>
          <a:lstStyle/>
          <a:p>
            <a:pPr algn="l">
              <a:lnSpc>
                <a:spcPts val="5861"/>
              </a:lnSpc>
            </a:pPr>
            <a:r>
              <a:rPr lang="en-US" sz="4186">
                <a:solidFill>
                  <a:srgbClr val="000000"/>
                </a:solidFill>
                <a:latin typeface="Calibri (MS)"/>
                <a:ea typeface="Calibri (MS)"/>
                <a:cs typeface="Calibri (MS)"/>
                <a:sym typeface="Calibri (MS)"/>
              </a:rPr>
              <a:t>Lecture 1: Introduction: Basic Drawing Practice</a:t>
            </a:r>
          </a:p>
          <a:p>
            <a:pPr algn="l">
              <a:lnSpc>
                <a:spcPts val="5861"/>
              </a:lnSpc>
              <a:spcBef>
                <a:spcPct val="0"/>
              </a:spcBef>
            </a:pPr>
            <a:r>
              <a:rPr lang="en-US" sz="4186">
                <a:solidFill>
                  <a:srgbClr val="000000"/>
                </a:solidFill>
                <a:latin typeface="Calibri (MS)"/>
                <a:ea typeface="Calibri (MS)"/>
                <a:cs typeface="Calibri (MS)"/>
                <a:sym typeface="Calibri (MS)"/>
              </a:rPr>
              <a:t>Lecture 2: Orthogonal views of simple block with circular holes</a:t>
            </a:r>
          </a:p>
          <a:p>
            <a:pPr algn="l">
              <a:lnSpc>
                <a:spcPts val="5861"/>
              </a:lnSpc>
              <a:spcBef>
                <a:spcPct val="0"/>
              </a:spcBef>
            </a:pPr>
            <a:r>
              <a:rPr lang="en-US" sz="4186">
                <a:solidFill>
                  <a:srgbClr val="000000"/>
                </a:solidFill>
                <a:latin typeface="Calibri (MS)"/>
                <a:ea typeface="Calibri (MS)"/>
                <a:cs typeface="Calibri (MS)"/>
                <a:sym typeface="Calibri (MS)"/>
              </a:rPr>
              <a:t>Lecture 3: Orthogonal views with fillets and rounds</a:t>
            </a:r>
          </a:p>
          <a:p>
            <a:pPr algn="l">
              <a:lnSpc>
                <a:spcPts val="5861"/>
              </a:lnSpc>
              <a:spcBef>
                <a:spcPct val="0"/>
              </a:spcBef>
            </a:pPr>
            <a:r>
              <a:rPr lang="en-US" sz="4186">
                <a:solidFill>
                  <a:srgbClr val="000000"/>
                </a:solidFill>
                <a:latin typeface="Calibri (MS)"/>
                <a:ea typeface="Calibri (MS)"/>
                <a:cs typeface="Calibri (MS)"/>
                <a:sym typeface="Calibri (MS)"/>
              </a:rPr>
              <a:t>Lecture 4: Sectional views</a:t>
            </a:r>
          </a:p>
          <a:p>
            <a:pPr algn="l">
              <a:lnSpc>
                <a:spcPts val="5861"/>
              </a:lnSpc>
              <a:spcBef>
                <a:spcPct val="0"/>
              </a:spcBef>
            </a:pPr>
            <a:r>
              <a:rPr lang="en-US" sz="4186">
                <a:solidFill>
                  <a:srgbClr val="000000"/>
                </a:solidFill>
                <a:latin typeface="Calibri (MS)"/>
                <a:ea typeface="Calibri (MS)"/>
                <a:cs typeface="Calibri (MS)"/>
                <a:sym typeface="Calibri (MS)"/>
              </a:rPr>
              <a:t>Lecture 5: Isometric views</a:t>
            </a:r>
          </a:p>
          <a:p>
            <a:pPr algn="l">
              <a:lnSpc>
                <a:spcPts val="5861"/>
              </a:lnSpc>
              <a:spcBef>
                <a:spcPct val="0"/>
              </a:spcBef>
            </a:pPr>
            <a:r>
              <a:rPr lang="en-US" sz="4186">
                <a:solidFill>
                  <a:srgbClr val="000000"/>
                </a:solidFill>
                <a:latin typeface="Calibri (MS)"/>
                <a:ea typeface="Calibri (MS)"/>
                <a:cs typeface="Calibri (MS)"/>
                <a:sym typeface="Calibri (MS)"/>
              </a:rPr>
              <a:t>Lecture 6: Isometric views with circular holes</a:t>
            </a:r>
          </a:p>
          <a:p>
            <a:pPr algn="l">
              <a:lnSpc>
                <a:spcPts val="5861"/>
              </a:lnSpc>
              <a:spcBef>
                <a:spcPct val="0"/>
              </a:spcBef>
            </a:pPr>
            <a:r>
              <a:rPr lang="en-US" sz="4186">
                <a:solidFill>
                  <a:srgbClr val="000000"/>
                </a:solidFill>
                <a:latin typeface="Calibri (MS)"/>
                <a:ea typeface="Calibri (MS)"/>
                <a:cs typeface="Calibri (MS)"/>
                <a:sym typeface="Calibri (MS)"/>
              </a:rPr>
              <a:t>Lecture 7 onwards: Mechanical Drawing using CAD</a:t>
            </a:r>
          </a:p>
          <a:p>
            <a:pPr algn="l">
              <a:lnSpc>
                <a:spcPts val="5861"/>
              </a:lnSpc>
              <a:spcBef>
                <a:spcPct val="0"/>
              </a:spcBef>
            </a:pPr>
            <a:endParaRPr lang="en-US" sz="4186">
              <a:solidFill>
                <a:srgbClr val="000000"/>
              </a:solidFill>
              <a:latin typeface="Calibri (MS)"/>
              <a:ea typeface="Calibri (MS)"/>
              <a:cs typeface="Calibri (MS)"/>
              <a:sym typeface="Calibri (MS)"/>
            </a:endParaRPr>
          </a:p>
        </p:txBody>
      </p:sp>
      <p:sp>
        <p:nvSpPr>
          <p:cNvPr id="4" name="TextBox 4"/>
          <p:cNvSpPr txBox="1"/>
          <p:nvPr/>
        </p:nvSpPr>
        <p:spPr>
          <a:xfrm>
            <a:off x="7293993" y="781050"/>
            <a:ext cx="3943146"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Lecture Plan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746093" y="2745593"/>
            <a:ext cx="4795814" cy="4795814"/>
          </a:xfrm>
          <a:custGeom>
            <a:avLst/>
            <a:gdLst/>
            <a:ahLst/>
            <a:cxnLst/>
            <a:rect l="l" t="t" r="r" b="b"/>
            <a:pathLst>
              <a:path w="4795814" h="4795814">
                <a:moveTo>
                  <a:pt x="0" y="0"/>
                </a:moveTo>
                <a:lnTo>
                  <a:pt x="4795814" y="0"/>
                </a:lnTo>
                <a:lnTo>
                  <a:pt x="4795814" y="4795814"/>
                </a:lnTo>
                <a:lnTo>
                  <a:pt x="0" y="4795814"/>
                </a:lnTo>
                <a:lnTo>
                  <a:pt x="0" y="0"/>
                </a:lnTo>
                <a:close/>
              </a:path>
            </a:pathLst>
          </a:custGeom>
          <a:blipFill>
            <a:blip r:embed="rId2"/>
            <a:stretch>
              <a:fillRect/>
            </a:stretch>
          </a:blipFill>
        </p:spPr>
      </p:sp>
      <p:sp>
        <p:nvSpPr>
          <p:cNvPr id="3" name="TextBox 3"/>
          <p:cNvSpPr txBox="1"/>
          <p:nvPr/>
        </p:nvSpPr>
        <p:spPr>
          <a:xfrm>
            <a:off x="1809027" y="2412873"/>
            <a:ext cx="14913079" cy="7111968"/>
          </a:xfrm>
          <a:prstGeom prst="rect">
            <a:avLst/>
          </a:prstGeom>
        </p:spPr>
        <p:txBody>
          <a:bodyPr lIns="0" tIns="0" rIns="0" bIns="0" rtlCol="0" anchor="t">
            <a:spAutoFit/>
          </a:bodyPr>
          <a:lstStyle/>
          <a:p>
            <a:pPr algn="l">
              <a:lnSpc>
                <a:spcPts val="3989"/>
              </a:lnSpc>
            </a:pPr>
            <a:r>
              <a:rPr lang="en-US" sz="2849">
                <a:solidFill>
                  <a:srgbClr val="000000"/>
                </a:solidFill>
                <a:latin typeface="Calibri (MS)"/>
                <a:ea typeface="Calibri (MS)"/>
                <a:cs typeface="Calibri (MS)"/>
                <a:sym typeface="Calibri (MS)"/>
              </a:rPr>
              <a:t>•Total mark will be distributed tentatively as follows:</a:t>
            </a:r>
          </a:p>
          <a:p>
            <a:pPr algn="l">
              <a:lnSpc>
                <a:spcPts val="3989"/>
              </a:lnSpc>
            </a:pPr>
            <a:r>
              <a:rPr lang="en-US" sz="2849">
                <a:solidFill>
                  <a:srgbClr val="000000"/>
                </a:solidFill>
                <a:latin typeface="Calibri (MS)"/>
                <a:ea typeface="Calibri (MS)"/>
                <a:cs typeface="Calibri (MS)"/>
                <a:sym typeface="Calibri (MS)"/>
              </a:rPr>
              <a:t>Attendance 10%</a:t>
            </a:r>
          </a:p>
          <a:p>
            <a:pPr algn="l">
              <a:lnSpc>
                <a:spcPts val="3989"/>
              </a:lnSpc>
            </a:pPr>
            <a:r>
              <a:rPr lang="en-US" sz="2849">
                <a:solidFill>
                  <a:srgbClr val="000000"/>
                </a:solidFill>
                <a:latin typeface="Calibri (MS)"/>
                <a:ea typeface="Calibri (MS)"/>
                <a:cs typeface="Calibri (MS)"/>
                <a:sym typeface="Calibri (MS)"/>
              </a:rPr>
              <a:t>Class Performance 30%</a:t>
            </a:r>
          </a:p>
          <a:p>
            <a:pPr algn="l">
              <a:lnSpc>
                <a:spcPts val="3989"/>
              </a:lnSpc>
            </a:pPr>
            <a:r>
              <a:rPr lang="en-US" sz="2849">
                <a:solidFill>
                  <a:srgbClr val="000000"/>
                </a:solidFill>
                <a:latin typeface="Calibri (MS)"/>
                <a:ea typeface="Calibri (MS)"/>
                <a:cs typeface="Calibri (MS)"/>
                <a:sym typeface="Calibri (MS)"/>
              </a:rPr>
              <a:t>Viva 10%</a:t>
            </a:r>
          </a:p>
          <a:p>
            <a:pPr algn="l">
              <a:lnSpc>
                <a:spcPts val="3989"/>
              </a:lnSpc>
            </a:pPr>
            <a:r>
              <a:rPr lang="en-US" sz="2849">
                <a:solidFill>
                  <a:srgbClr val="000000"/>
                </a:solidFill>
                <a:latin typeface="Calibri (MS)"/>
                <a:ea typeface="Calibri (MS)"/>
                <a:cs typeface="Calibri (MS)"/>
                <a:sym typeface="Calibri (MS)"/>
              </a:rPr>
              <a:t>Midterm Quiz 25%</a:t>
            </a:r>
          </a:p>
          <a:p>
            <a:pPr algn="l">
              <a:lnSpc>
                <a:spcPts val="3989"/>
              </a:lnSpc>
              <a:spcBef>
                <a:spcPct val="0"/>
              </a:spcBef>
            </a:pPr>
            <a:r>
              <a:rPr lang="en-US" sz="2849">
                <a:solidFill>
                  <a:srgbClr val="000000"/>
                </a:solidFill>
                <a:latin typeface="Calibri (MS)"/>
                <a:ea typeface="Calibri (MS)"/>
                <a:cs typeface="Calibri (MS)"/>
                <a:sym typeface="Calibri (MS)"/>
              </a:rPr>
              <a:t>Final Quiz (CAD) ___25%</a:t>
            </a:r>
          </a:p>
          <a:p>
            <a:pPr algn="l">
              <a:lnSpc>
                <a:spcPts val="3989"/>
              </a:lnSpc>
              <a:spcBef>
                <a:spcPct val="0"/>
              </a:spcBef>
            </a:pPr>
            <a:r>
              <a:rPr lang="en-US" sz="2849">
                <a:solidFill>
                  <a:srgbClr val="000000"/>
                </a:solidFill>
                <a:latin typeface="Calibri (MS)"/>
                <a:ea typeface="Calibri (MS)"/>
                <a:cs typeface="Calibri (MS)"/>
                <a:sym typeface="Calibri (MS)"/>
              </a:rPr>
              <a:t> Total    100%</a:t>
            </a:r>
          </a:p>
          <a:p>
            <a:pPr algn="l">
              <a:lnSpc>
                <a:spcPts val="3989"/>
              </a:lnSpc>
              <a:spcBef>
                <a:spcPct val="0"/>
              </a:spcBef>
            </a:pPr>
            <a:endParaRPr lang="en-US" sz="2849">
              <a:solidFill>
                <a:srgbClr val="000000"/>
              </a:solidFill>
              <a:latin typeface="Calibri (MS)"/>
              <a:ea typeface="Calibri (MS)"/>
              <a:cs typeface="Calibri (MS)"/>
              <a:sym typeface="Calibri (MS)"/>
            </a:endParaRPr>
          </a:p>
          <a:p>
            <a:pPr algn="l">
              <a:lnSpc>
                <a:spcPts val="3989"/>
              </a:lnSpc>
              <a:spcBef>
                <a:spcPct val="0"/>
              </a:spcBef>
            </a:pPr>
            <a:r>
              <a:rPr lang="en-US" sz="2849">
                <a:solidFill>
                  <a:srgbClr val="000000"/>
                </a:solidFill>
                <a:latin typeface="Calibri (MS)"/>
                <a:ea typeface="Calibri (MS)"/>
                <a:cs typeface="Calibri (MS)"/>
                <a:sym typeface="Calibri (MS)"/>
              </a:rPr>
              <a:t>Students are given a task to draw in every class and it is evaluated and returned back in the next class. Preserve the drawing sheets as you will have to submit them before quiz. The best six marks from all the class-works will be counted.</a:t>
            </a:r>
          </a:p>
          <a:p>
            <a:pPr algn="l">
              <a:lnSpc>
                <a:spcPts val="3989"/>
              </a:lnSpc>
              <a:spcBef>
                <a:spcPct val="0"/>
              </a:spcBef>
            </a:pPr>
            <a:endParaRPr lang="en-US" sz="2849">
              <a:solidFill>
                <a:srgbClr val="000000"/>
              </a:solidFill>
              <a:latin typeface="Calibri (MS)"/>
              <a:ea typeface="Calibri (MS)"/>
              <a:cs typeface="Calibri (MS)"/>
              <a:sym typeface="Calibri (MS)"/>
            </a:endParaRPr>
          </a:p>
          <a:p>
            <a:pPr algn="l">
              <a:lnSpc>
                <a:spcPts val="3989"/>
              </a:lnSpc>
              <a:spcBef>
                <a:spcPct val="0"/>
              </a:spcBef>
            </a:pPr>
            <a:r>
              <a:rPr lang="en-US" sz="2849">
                <a:solidFill>
                  <a:srgbClr val="000000"/>
                </a:solidFill>
                <a:latin typeface="Calibri (MS)"/>
                <a:ea typeface="Calibri (MS)"/>
                <a:cs typeface="Calibri (MS)"/>
                <a:sym typeface="Calibri (MS)"/>
              </a:rPr>
              <a:t>The viva or oral exam will be taken during any of the classes. The date will be announced later.</a:t>
            </a:r>
          </a:p>
          <a:p>
            <a:pPr algn="l">
              <a:lnSpc>
                <a:spcPts val="3989"/>
              </a:lnSpc>
              <a:spcBef>
                <a:spcPct val="0"/>
              </a:spcBef>
            </a:pPr>
            <a:endParaRPr lang="en-US" sz="2849">
              <a:solidFill>
                <a:srgbClr val="000000"/>
              </a:solidFill>
              <a:latin typeface="Calibri (MS)"/>
              <a:ea typeface="Calibri (MS)"/>
              <a:cs typeface="Calibri (MS)"/>
              <a:sym typeface="Calibri (MS)"/>
            </a:endParaRPr>
          </a:p>
        </p:txBody>
      </p:sp>
      <p:sp>
        <p:nvSpPr>
          <p:cNvPr id="4" name="TextBox 4"/>
          <p:cNvSpPr txBox="1"/>
          <p:nvPr/>
        </p:nvSpPr>
        <p:spPr>
          <a:xfrm>
            <a:off x="6453931" y="781050"/>
            <a:ext cx="5623270"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Mark Distribution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216659" y="2517648"/>
            <a:ext cx="9325490" cy="6631763"/>
          </a:xfrm>
          <a:custGeom>
            <a:avLst/>
            <a:gdLst/>
            <a:ahLst/>
            <a:cxnLst/>
            <a:rect l="l" t="t" r="r" b="b"/>
            <a:pathLst>
              <a:path w="9325490" h="6631763">
                <a:moveTo>
                  <a:pt x="0" y="0"/>
                </a:moveTo>
                <a:lnTo>
                  <a:pt x="9325490" y="0"/>
                </a:lnTo>
                <a:lnTo>
                  <a:pt x="9325490" y="6631763"/>
                </a:lnTo>
                <a:lnTo>
                  <a:pt x="0" y="6631763"/>
                </a:lnTo>
                <a:lnTo>
                  <a:pt x="0" y="0"/>
                </a:lnTo>
                <a:close/>
              </a:path>
            </a:pathLst>
          </a:custGeom>
          <a:blipFill>
            <a:blip r:embed="rId2"/>
            <a:stretch>
              <a:fillRect/>
            </a:stretch>
          </a:blipFill>
        </p:spPr>
      </p:sp>
      <p:sp>
        <p:nvSpPr>
          <p:cNvPr id="3" name="TextBox 3"/>
          <p:cNvSpPr txBox="1"/>
          <p:nvPr/>
        </p:nvSpPr>
        <p:spPr>
          <a:xfrm>
            <a:off x="1266991" y="2478000"/>
            <a:ext cx="6727493" cy="6606284"/>
          </a:xfrm>
          <a:prstGeom prst="rect">
            <a:avLst/>
          </a:prstGeom>
        </p:spPr>
        <p:txBody>
          <a:bodyPr lIns="0" tIns="0" rIns="0" bIns="0" rtlCol="0" anchor="t">
            <a:spAutoFit/>
          </a:bodyPr>
          <a:lstStyle/>
          <a:p>
            <a:pPr algn="l">
              <a:lnSpc>
                <a:spcPts val="3989"/>
              </a:lnSpc>
              <a:spcBef>
                <a:spcPct val="0"/>
              </a:spcBef>
            </a:pPr>
            <a:r>
              <a:rPr lang="en-US" sz="2849">
                <a:solidFill>
                  <a:srgbClr val="000000"/>
                </a:solidFill>
                <a:latin typeface="Calibri (MS)"/>
                <a:ea typeface="Calibri (MS)"/>
                <a:cs typeface="Calibri (MS)"/>
                <a:sym typeface="Calibri (MS)"/>
              </a:rPr>
              <a:t>Try to describe the object above to another person who has not seen it and see if he/she understands or not. You can easily realize that words are inadequate to describe the object completely.</a:t>
            </a:r>
          </a:p>
          <a:p>
            <a:pPr algn="l">
              <a:lnSpc>
                <a:spcPts val="3989"/>
              </a:lnSpc>
              <a:spcBef>
                <a:spcPct val="0"/>
              </a:spcBef>
            </a:pPr>
            <a:endParaRPr lang="en-US" sz="2849">
              <a:solidFill>
                <a:srgbClr val="000000"/>
              </a:solidFill>
              <a:latin typeface="Calibri (MS)"/>
              <a:ea typeface="Calibri (MS)"/>
              <a:cs typeface="Calibri (MS)"/>
              <a:sym typeface="Calibri (MS)"/>
            </a:endParaRPr>
          </a:p>
          <a:p>
            <a:pPr algn="l">
              <a:lnSpc>
                <a:spcPts val="3989"/>
              </a:lnSpc>
              <a:spcBef>
                <a:spcPct val="0"/>
              </a:spcBef>
            </a:pPr>
            <a:r>
              <a:rPr lang="en-US" sz="2849">
                <a:solidFill>
                  <a:srgbClr val="000000"/>
                </a:solidFill>
                <a:latin typeface="Calibri (MS)"/>
                <a:ea typeface="Calibri (MS)"/>
                <a:cs typeface="Calibri (MS)"/>
                <a:sym typeface="Calibri (MS)"/>
              </a:rPr>
              <a:t>To build or manufacture any object, its complete information has to be provided to the manufacturer.</a:t>
            </a:r>
          </a:p>
          <a:p>
            <a:pPr algn="l">
              <a:lnSpc>
                <a:spcPts val="3989"/>
              </a:lnSpc>
              <a:spcBef>
                <a:spcPct val="0"/>
              </a:spcBef>
            </a:pPr>
            <a:endParaRPr lang="en-US" sz="2849">
              <a:solidFill>
                <a:srgbClr val="000000"/>
              </a:solidFill>
              <a:latin typeface="Calibri (MS)"/>
              <a:ea typeface="Calibri (MS)"/>
              <a:cs typeface="Calibri (MS)"/>
              <a:sym typeface="Calibri (MS)"/>
            </a:endParaRPr>
          </a:p>
          <a:p>
            <a:pPr algn="l">
              <a:lnSpc>
                <a:spcPts val="3989"/>
              </a:lnSpc>
              <a:spcBef>
                <a:spcPct val="0"/>
              </a:spcBef>
            </a:pPr>
            <a:r>
              <a:rPr lang="en-US" sz="2849">
                <a:solidFill>
                  <a:srgbClr val="000000"/>
                </a:solidFill>
                <a:latin typeface="Calibri (MS)"/>
                <a:ea typeface="Calibri (MS)"/>
                <a:cs typeface="Calibri (MS)"/>
                <a:sym typeface="Calibri (MS)"/>
              </a:rPr>
              <a:t>Mechanical drawing of an object provides complete information of it. </a:t>
            </a:r>
          </a:p>
          <a:p>
            <a:pPr algn="l">
              <a:lnSpc>
                <a:spcPts val="3989"/>
              </a:lnSpc>
              <a:spcBef>
                <a:spcPct val="0"/>
              </a:spcBef>
            </a:pPr>
            <a:endParaRPr lang="en-US" sz="2849">
              <a:solidFill>
                <a:srgbClr val="000000"/>
              </a:solidFill>
              <a:latin typeface="Calibri (MS)"/>
              <a:ea typeface="Calibri (MS)"/>
              <a:cs typeface="Calibri (MS)"/>
              <a:sym typeface="Calibri (MS)"/>
            </a:endParaRPr>
          </a:p>
        </p:txBody>
      </p:sp>
      <p:sp>
        <p:nvSpPr>
          <p:cNvPr id="4" name="TextBox 4"/>
          <p:cNvSpPr txBox="1"/>
          <p:nvPr/>
        </p:nvSpPr>
        <p:spPr>
          <a:xfrm>
            <a:off x="7465434" y="781050"/>
            <a:ext cx="3600264"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Application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7220980" y="2682096"/>
            <a:ext cx="10811870" cy="5422467"/>
          </a:xfrm>
          <a:custGeom>
            <a:avLst/>
            <a:gdLst/>
            <a:ahLst/>
            <a:cxnLst/>
            <a:rect l="l" t="t" r="r" b="b"/>
            <a:pathLst>
              <a:path w="10811870" h="5422467">
                <a:moveTo>
                  <a:pt x="0" y="0"/>
                </a:moveTo>
                <a:lnTo>
                  <a:pt x="10811871" y="0"/>
                </a:lnTo>
                <a:lnTo>
                  <a:pt x="10811871" y="5422467"/>
                </a:lnTo>
                <a:lnTo>
                  <a:pt x="0" y="5422467"/>
                </a:lnTo>
                <a:lnTo>
                  <a:pt x="0" y="0"/>
                </a:lnTo>
                <a:close/>
              </a:path>
            </a:pathLst>
          </a:custGeom>
          <a:blipFill>
            <a:blip r:embed="rId2"/>
            <a:stretch>
              <a:fillRect/>
            </a:stretch>
          </a:blipFill>
        </p:spPr>
      </p:sp>
      <p:sp>
        <p:nvSpPr>
          <p:cNvPr id="3" name="TextBox 3"/>
          <p:cNvSpPr txBox="1"/>
          <p:nvPr/>
        </p:nvSpPr>
        <p:spPr>
          <a:xfrm>
            <a:off x="1371600" y="2577321"/>
            <a:ext cx="5755829" cy="5097806"/>
          </a:xfrm>
          <a:prstGeom prst="rect">
            <a:avLst/>
          </a:prstGeom>
        </p:spPr>
        <p:txBody>
          <a:bodyPr wrap="square" lIns="0" tIns="0" rIns="0" bIns="0" rtlCol="0" anchor="t">
            <a:spAutoFit/>
          </a:bodyPr>
          <a:lstStyle/>
          <a:p>
            <a:pPr algn="l">
              <a:lnSpc>
                <a:spcPts val="3989"/>
              </a:lnSpc>
              <a:spcBef>
                <a:spcPct val="0"/>
              </a:spcBef>
            </a:pPr>
            <a:r>
              <a:rPr lang="en-US" sz="2849" dirty="0">
                <a:solidFill>
                  <a:srgbClr val="000000"/>
                </a:solidFill>
                <a:latin typeface="Calibri (MS)"/>
                <a:ea typeface="Calibri (MS)"/>
                <a:cs typeface="Calibri (MS)"/>
                <a:sym typeface="Calibri (MS)"/>
              </a:rPr>
              <a:t>The views from different angles are different.</a:t>
            </a:r>
          </a:p>
          <a:p>
            <a:pPr algn="l">
              <a:lnSpc>
                <a:spcPts val="3989"/>
              </a:lnSpc>
              <a:spcBef>
                <a:spcPct val="0"/>
              </a:spcBef>
            </a:pPr>
            <a:endParaRPr lang="en-US" sz="2849" dirty="0">
              <a:solidFill>
                <a:srgbClr val="000000"/>
              </a:solidFill>
              <a:latin typeface="Calibri (MS)"/>
              <a:ea typeface="Calibri (MS)"/>
              <a:cs typeface="Calibri (MS)"/>
              <a:sym typeface="Calibri (MS)"/>
            </a:endParaRPr>
          </a:p>
          <a:p>
            <a:pPr algn="l">
              <a:lnSpc>
                <a:spcPts val="3989"/>
              </a:lnSpc>
              <a:spcBef>
                <a:spcPct val="0"/>
              </a:spcBef>
            </a:pPr>
            <a:r>
              <a:rPr lang="en-US" sz="2849" dirty="0">
                <a:solidFill>
                  <a:srgbClr val="000000"/>
                </a:solidFill>
                <a:latin typeface="Calibri (MS)"/>
                <a:ea typeface="Calibri (MS)"/>
                <a:cs typeface="Calibri (MS)"/>
                <a:sym typeface="Calibri (MS)"/>
              </a:rPr>
              <a:t>Front View</a:t>
            </a:r>
          </a:p>
          <a:p>
            <a:pPr algn="l">
              <a:lnSpc>
                <a:spcPts val="3989"/>
              </a:lnSpc>
              <a:spcBef>
                <a:spcPct val="0"/>
              </a:spcBef>
            </a:pPr>
            <a:r>
              <a:rPr lang="en-US" sz="2849" dirty="0">
                <a:solidFill>
                  <a:srgbClr val="000000"/>
                </a:solidFill>
                <a:latin typeface="Calibri (MS)"/>
                <a:ea typeface="Calibri (MS)"/>
                <a:cs typeface="Calibri (MS)"/>
                <a:sym typeface="Calibri (MS)"/>
              </a:rPr>
              <a:t>Top View</a:t>
            </a:r>
          </a:p>
          <a:p>
            <a:pPr algn="l">
              <a:lnSpc>
                <a:spcPts val="3989"/>
              </a:lnSpc>
              <a:spcBef>
                <a:spcPct val="0"/>
              </a:spcBef>
            </a:pPr>
            <a:r>
              <a:rPr lang="en-US" sz="2849" dirty="0">
                <a:solidFill>
                  <a:srgbClr val="000000"/>
                </a:solidFill>
                <a:latin typeface="Calibri (MS)"/>
                <a:ea typeface="Calibri (MS)"/>
                <a:cs typeface="Calibri (MS)"/>
                <a:sym typeface="Calibri (MS)"/>
              </a:rPr>
              <a:t>Right Side View</a:t>
            </a:r>
          </a:p>
          <a:p>
            <a:pPr algn="l">
              <a:lnSpc>
                <a:spcPts val="3989"/>
              </a:lnSpc>
              <a:spcBef>
                <a:spcPct val="0"/>
              </a:spcBef>
            </a:pPr>
            <a:r>
              <a:rPr lang="en-US" sz="2849" dirty="0">
                <a:solidFill>
                  <a:srgbClr val="000000"/>
                </a:solidFill>
                <a:latin typeface="Calibri (MS)"/>
                <a:ea typeface="Calibri (MS)"/>
                <a:cs typeface="Calibri (MS)"/>
                <a:sym typeface="Calibri (MS)"/>
              </a:rPr>
              <a:t>Left Side View</a:t>
            </a:r>
          </a:p>
          <a:p>
            <a:pPr algn="l">
              <a:lnSpc>
                <a:spcPts val="3989"/>
              </a:lnSpc>
              <a:spcBef>
                <a:spcPct val="0"/>
              </a:spcBef>
            </a:pPr>
            <a:r>
              <a:rPr lang="en-US" sz="2849" dirty="0">
                <a:solidFill>
                  <a:srgbClr val="000000"/>
                </a:solidFill>
                <a:latin typeface="Calibri (MS)"/>
                <a:ea typeface="Calibri (MS)"/>
                <a:cs typeface="Calibri (MS)"/>
                <a:sym typeface="Calibri (MS)"/>
              </a:rPr>
              <a:t>Rear View</a:t>
            </a:r>
          </a:p>
          <a:p>
            <a:pPr algn="l">
              <a:lnSpc>
                <a:spcPts val="3989"/>
              </a:lnSpc>
              <a:spcBef>
                <a:spcPct val="0"/>
              </a:spcBef>
            </a:pPr>
            <a:r>
              <a:rPr lang="en-US" sz="2849" dirty="0">
                <a:solidFill>
                  <a:srgbClr val="000000"/>
                </a:solidFill>
                <a:latin typeface="Calibri (MS)"/>
                <a:ea typeface="Calibri (MS)"/>
                <a:cs typeface="Calibri (MS)"/>
                <a:sym typeface="Calibri (MS)"/>
              </a:rPr>
              <a:t>Bottom View</a:t>
            </a:r>
          </a:p>
          <a:p>
            <a:pPr algn="l">
              <a:lnSpc>
                <a:spcPts val="3989"/>
              </a:lnSpc>
              <a:spcBef>
                <a:spcPct val="0"/>
              </a:spcBef>
            </a:pPr>
            <a:endParaRPr lang="en-US" sz="2849" dirty="0">
              <a:solidFill>
                <a:srgbClr val="000000"/>
              </a:solidFill>
              <a:latin typeface="Calibri (MS)"/>
              <a:ea typeface="Calibri (MS)"/>
              <a:cs typeface="Calibri (MS)"/>
              <a:sym typeface="Calibri (MS)"/>
            </a:endParaRPr>
          </a:p>
        </p:txBody>
      </p:sp>
      <p:sp>
        <p:nvSpPr>
          <p:cNvPr id="4" name="TextBox 4"/>
          <p:cNvSpPr txBox="1"/>
          <p:nvPr/>
        </p:nvSpPr>
        <p:spPr>
          <a:xfrm>
            <a:off x="6882534" y="781050"/>
            <a:ext cx="4766064"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Principal Views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2747696"/>
            <a:ext cx="6133423" cy="5517342"/>
          </a:xfrm>
          <a:custGeom>
            <a:avLst/>
            <a:gdLst/>
            <a:ahLst/>
            <a:cxnLst/>
            <a:rect l="l" t="t" r="r" b="b"/>
            <a:pathLst>
              <a:path w="6133423" h="5517342">
                <a:moveTo>
                  <a:pt x="0" y="0"/>
                </a:moveTo>
                <a:lnTo>
                  <a:pt x="6133423" y="0"/>
                </a:lnTo>
                <a:lnTo>
                  <a:pt x="6133423" y="5517342"/>
                </a:lnTo>
                <a:lnTo>
                  <a:pt x="0" y="5517342"/>
                </a:lnTo>
                <a:lnTo>
                  <a:pt x="0" y="0"/>
                </a:lnTo>
                <a:close/>
              </a:path>
            </a:pathLst>
          </a:custGeom>
          <a:blipFill>
            <a:blip r:embed="rId2"/>
            <a:stretch>
              <a:fillRect/>
            </a:stretch>
          </a:blipFill>
        </p:spPr>
      </p:sp>
      <p:sp>
        <p:nvSpPr>
          <p:cNvPr id="3" name="Freeform 3"/>
          <p:cNvSpPr/>
          <p:nvPr/>
        </p:nvSpPr>
        <p:spPr>
          <a:xfrm>
            <a:off x="10793389" y="2747696"/>
            <a:ext cx="6242948" cy="5517342"/>
          </a:xfrm>
          <a:custGeom>
            <a:avLst/>
            <a:gdLst/>
            <a:ahLst/>
            <a:cxnLst/>
            <a:rect l="l" t="t" r="r" b="b"/>
            <a:pathLst>
              <a:path w="6242948" h="5517342">
                <a:moveTo>
                  <a:pt x="0" y="0"/>
                </a:moveTo>
                <a:lnTo>
                  <a:pt x="6242948" y="0"/>
                </a:lnTo>
                <a:lnTo>
                  <a:pt x="6242948" y="5517342"/>
                </a:lnTo>
                <a:lnTo>
                  <a:pt x="0" y="5517342"/>
                </a:lnTo>
                <a:lnTo>
                  <a:pt x="0" y="0"/>
                </a:lnTo>
                <a:close/>
              </a:path>
            </a:pathLst>
          </a:custGeom>
          <a:blipFill>
            <a:blip r:embed="rId3"/>
            <a:stretch>
              <a:fillRect/>
            </a:stretch>
          </a:blipFill>
        </p:spPr>
      </p:sp>
      <p:grpSp>
        <p:nvGrpSpPr>
          <p:cNvPr id="4" name="Group 4"/>
          <p:cNvGrpSpPr/>
          <p:nvPr/>
        </p:nvGrpSpPr>
        <p:grpSpPr>
          <a:xfrm>
            <a:off x="7974619" y="4938088"/>
            <a:ext cx="2009144" cy="1136558"/>
            <a:chOff x="0" y="0"/>
            <a:chExt cx="1436823" cy="812800"/>
          </a:xfrm>
        </p:grpSpPr>
        <p:sp>
          <p:nvSpPr>
            <p:cNvPr id="5" name="Freeform 5"/>
            <p:cNvSpPr/>
            <p:nvPr/>
          </p:nvSpPr>
          <p:spPr>
            <a:xfrm>
              <a:off x="0" y="0"/>
              <a:ext cx="1436823" cy="812800"/>
            </a:xfrm>
            <a:custGeom>
              <a:avLst/>
              <a:gdLst/>
              <a:ahLst/>
              <a:cxnLst/>
              <a:rect l="l" t="t" r="r" b="b"/>
              <a:pathLst>
                <a:path w="1436823" h="812800">
                  <a:moveTo>
                    <a:pt x="1436823" y="406400"/>
                  </a:moveTo>
                  <a:lnTo>
                    <a:pt x="1030423" y="0"/>
                  </a:lnTo>
                  <a:lnTo>
                    <a:pt x="1030423" y="203200"/>
                  </a:lnTo>
                  <a:lnTo>
                    <a:pt x="0" y="203200"/>
                  </a:lnTo>
                  <a:lnTo>
                    <a:pt x="0" y="609600"/>
                  </a:lnTo>
                  <a:lnTo>
                    <a:pt x="1030423" y="609600"/>
                  </a:lnTo>
                  <a:lnTo>
                    <a:pt x="1030423" y="812800"/>
                  </a:lnTo>
                  <a:lnTo>
                    <a:pt x="1436823" y="406400"/>
                  </a:lnTo>
                  <a:close/>
                </a:path>
              </a:pathLst>
            </a:custGeom>
            <a:solidFill>
              <a:srgbClr val="000000"/>
            </a:solidFill>
          </p:spPr>
        </p:sp>
        <p:sp>
          <p:nvSpPr>
            <p:cNvPr id="6" name="TextBox 6"/>
            <p:cNvSpPr txBox="1"/>
            <p:nvPr/>
          </p:nvSpPr>
          <p:spPr>
            <a:xfrm>
              <a:off x="0" y="165100"/>
              <a:ext cx="1335223" cy="444500"/>
            </a:xfrm>
            <a:prstGeom prst="rect">
              <a:avLst/>
            </a:prstGeom>
          </p:spPr>
          <p:txBody>
            <a:bodyPr lIns="50800" tIns="50800" rIns="50800" bIns="50800" rtlCol="0" anchor="ctr"/>
            <a:lstStyle/>
            <a:p>
              <a:pPr algn="ctr">
                <a:lnSpc>
                  <a:spcPts val="2659"/>
                </a:lnSpc>
                <a:spcBef>
                  <a:spcPct val="0"/>
                </a:spcBef>
              </a:pPr>
              <a:endParaRPr/>
            </a:p>
          </p:txBody>
        </p:sp>
      </p:grpSp>
      <p:sp>
        <p:nvSpPr>
          <p:cNvPr id="7" name="TextBox 7"/>
          <p:cNvSpPr txBox="1"/>
          <p:nvPr/>
        </p:nvSpPr>
        <p:spPr>
          <a:xfrm>
            <a:off x="6951111" y="781050"/>
            <a:ext cx="4628911"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Sectional View</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19767" y="2156971"/>
            <a:ext cx="4951993" cy="4137222"/>
          </a:xfrm>
          <a:custGeom>
            <a:avLst/>
            <a:gdLst/>
            <a:ahLst/>
            <a:cxnLst/>
            <a:rect l="l" t="t" r="r" b="b"/>
            <a:pathLst>
              <a:path w="4951993" h="4137222">
                <a:moveTo>
                  <a:pt x="0" y="0"/>
                </a:moveTo>
                <a:lnTo>
                  <a:pt x="4951993" y="0"/>
                </a:lnTo>
                <a:lnTo>
                  <a:pt x="4951993" y="4137222"/>
                </a:lnTo>
                <a:lnTo>
                  <a:pt x="0" y="4137222"/>
                </a:lnTo>
                <a:lnTo>
                  <a:pt x="0" y="0"/>
                </a:lnTo>
                <a:close/>
              </a:path>
            </a:pathLst>
          </a:custGeom>
          <a:blipFill>
            <a:blip r:embed="rId2"/>
            <a:stretch>
              <a:fillRect/>
            </a:stretch>
          </a:blipFill>
        </p:spPr>
      </p:sp>
      <p:sp>
        <p:nvSpPr>
          <p:cNvPr id="3" name="Freeform 3"/>
          <p:cNvSpPr/>
          <p:nvPr/>
        </p:nvSpPr>
        <p:spPr>
          <a:xfrm>
            <a:off x="10583198" y="2334298"/>
            <a:ext cx="4285320" cy="4058127"/>
          </a:xfrm>
          <a:custGeom>
            <a:avLst/>
            <a:gdLst/>
            <a:ahLst/>
            <a:cxnLst/>
            <a:rect l="l" t="t" r="r" b="b"/>
            <a:pathLst>
              <a:path w="4285320" h="4058127">
                <a:moveTo>
                  <a:pt x="0" y="0"/>
                </a:moveTo>
                <a:lnTo>
                  <a:pt x="4285320" y="0"/>
                </a:lnTo>
                <a:lnTo>
                  <a:pt x="4285320" y="4058127"/>
                </a:lnTo>
                <a:lnTo>
                  <a:pt x="0" y="4058127"/>
                </a:lnTo>
                <a:lnTo>
                  <a:pt x="0" y="0"/>
                </a:lnTo>
                <a:close/>
              </a:path>
            </a:pathLst>
          </a:custGeom>
          <a:blipFill>
            <a:blip r:embed="rId3"/>
            <a:stretch>
              <a:fillRect/>
            </a:stretch>
          </a:blipFill>
        </p:spPr>
      </p:sp>
      <p:sp>
        <p:nvSpPr>
          <p:cNvPr id="4" name="TextBox 4"/>
          <p:cNvSpPr txBox="1"/>
          <p:nvPr/>
        </p:nvSpPr>
        <p:spPr>
          <a:xfrm>
            <a:off x="2030750" y="781050"/>
            <a:ext cx="14469633" cy="1153939"/>
          </a:xfrm>
          <a:prstGeom prst="rect">
            <a:avLst/>
          </a:prstGeom>
        </p:spPr>
        <p:txBody>
          <a:bodyPr lIns="0" tIns="0" rIns="0" bIns="0" rtlCol="0" anchor="t">
            <a:spAutoFit/>
          </a:bodyPr>
          <a:lstStyle/>
          <a:p>
            <a:pPr algn="ctr">
              <a:lnSpc>
                <a:spcPts val="8515"/>
              </a:lnSpc>
              <a:spcBef>
                <a:spcPct val="0"/>
              </a:spcBef>
            </a:pPr>
            <a:r>
              <a:rPr lang="en-US" sz="6082">
                <a:solidFill>
                  <a:srgbClr val="000000"/>
                </a:solidFill>
                <a:latin typeface="Calibri (MS)"/>
                <a:ea typeface="Calibri (MS)"/>
                <a:cs typeface="Calibri (MS)"/>
                <a:sym typeface="Calibri (MS)"/>
              </a:rPr>
              <a:t>Parallel Projection and Perspective Projection</a:t>
            </a:r>
          </a:p>
        </p:txBody>
      </p:sp>
      <p:sp>
        <p:nvSpPr>
          <p:cNvPr id="5" name="TextBox 5"/>
          <p:cNvSpPr txBox="1"/>
          <p:nvPr/>
        </p:nvSpPr>
        <p:spPr>
          <a:xfrm>
            <a:off x="826240" y="6648859"/>
            <a:ext cx="5506720" cy="3128606"/>
          </a:xfrm>
          <a:prstGeom prst="rect">
            <a:avLst/>
          </a:prstGeom>
        </p:spPr>
        <p:txBody>
          <a:bodyPr lIns="0" tIns="0" rIns="0" bIns="0" rtlCol="0" anchor="t">
            <a:spAutoFit/>
          </a:bodyPr>
          <a:lstStyle/>
          <a:p>
            <a:pPr algn="ctr">
              <a:lnSpc>
                <a:spcPts val="5287"/>
              </a:lnSpc>
              <a:spcBef>
                <a:spcPct val="0"/>
              </a:spcBef>
            </a:pPr>
            <a:r>
              <a:rPr lang="en-US" sz="3776" b="1">
                <a:solidFill>
                  <a:srgbClr val="000000"/>
                </a:solidFill>
                <a:latin typeface="Calibri (MS) Bold"/>
                <a:ea typeface="Calibri (MS) Bold"/>
                <a:cs typeface="Calibri (MS) Bold"/>
                <a:sym typeface="Calibri (MS) Bold"/>
              </a:rPr>
              <a:t>Parallel Projection:</a:t>
            </a:r>
          </a:p>
          <a:p>
            <a:pPr algn="ctr">
              <a:lnSpc>
                <a:spcPts val="4867"/>
              </a:lnSpc>
              <a:spcBef>
                <a:spcPct val="0"/>
              </a:spcBef>
            </a:pPr>
            <a:r>
              <a:rPr lang="en-US" sz="3476">
                <a:solidFill>
                  <a:srgbClr val="000000"/>
                </a:solidFill>
                <a:latin typeface="Calibri (MS)"/>
                <a:ea typeface="Calibri (MS)"/>
                <a:cs typeface="Calibri (MS)"/>
                <a:sym typeface="Calibri (MS)"/>
              </a:rPr>
              <a:t>1.The lines of sight are parallel</a:t>
            </a:r>
          </a:p>
          <a:p>
            <a:pPr algn="l">
              <a:lnSpc>
                <a:spcPts val="4727"/>
              </a:lnSpc>
              <a:spcBef>
                <a:spcPct val="0"/>
              </a:spcBef>
            </a:pPr>
            <a:r>
              <a:rPr lang="en-US" sz="3376">
                <a:solidFill>
                  <a:srgbClr val="000000"/>
                </a:solidFill>
                <a:latin typeface="Calibri (MS)"/>
                <a:ea typeface="Calibri (MS)"/>
                <a:cs typeface="Calibri (MS)"/>
                <a:sym typeface="Calibri (MS)"/>
              </a:rPr>
              <a:t>2. Parallel lines remain parallel</a:t>
            </a:r>
          </a:p>
          <a:p>
            <a:pPr algn="l">
              <a:lnSpc>
                <a:spcPts val="4727"/>
              </a:lnSpc>
              <a:spcBef>
                <a:spcPct val="0"/>
              </a:spcBef>
            </a:pPr>
            <a:r>
              <a:rPr lang="en-US" sz="3376">
                <a:solidFill>
                  <a:srgbClr val="000000"/>
                </a:solidFill>
                <a:latin typeface="Calibri (MS)"/>
                <a:ea typeface="Calibri (MS)"/>
                <a:cs typeface="Calibri (MS)"/>
                <a:sym typeface="Calibri (MS)"/>
              </a:rPr>
              <a:t>3. Good for exact measurement</a:t>
            </a:r>
          </a:p>
          <a:p>
            <a:pPr algn="l">
              <a:lnSpc>
                <a:spcPts val="4727"/>
              </a:lnSpc>
              <a:spcBef>
                <a:spcPct val="0"/>
              </a:spcBef>
            </a:pPr>
            <a:r>
              <a:rPr lang="en-US" sz="3376">
                <a:solidFill>
                  <a:srgbClr val="000000"/>
                </a:solidFill>
                <a:latin typeface="Calibri (MS)"/>
                <a:ea typeface="Calibri (MS)"/>
                <a:cs typeface="Calibri (MS)"/>
                <a:sym typeface="Calibri (MS)"/>
              </a:rPr>
              <a:t>4. Less realistic looking.</a:t>
            </a:r>
          </a:p>
        </p:txBody>
      </p:sp>
      <p:sp>
        <p:nvSpPr>
          <p:cNvPr id="6" name="TextBox 6"/>
          <p:cNvSpPr txBox="1"/>
          <p:nvPr/>
        </p:nvSpPr>
        <p:spPr>
          <a:xfrm>
            <a:off x="9529747" y="6883174"/>
            <a:ext cx="8758253" cy="2894291"/>
          </a:xfrm>
          <a:prstGeom prst="rect">
            <a:avLst/>
          </a:prstGeom>
        </p:spPr>
        <p:txBody>
          <a:bodyPr lIns="0" tIns="0" rIns="0" bIns="0" rtlCol="0" anchor="t">
            <a:spAutoFit/>
          </a:bodyPr>
          <a:lstStyle/>
          <a:p>
            <a:pPr algn="ctr">
              <a:lnSpc>
                <a:spcPts val="5287"/>
              </a:lnSpc>
              <a:spcBef>
                <a:spcPct val="0"/>
              </a:spcBef>
            </a:pPr>
            <a:r>
              <a:rPr lang="en-US" sz="3776" b="1">
                <a:solidFill>
                  <a:srgbClr val="000000"/>
                </a:solidFill>
                <a:latin typeface="Calibri (MS) Bold"/>
                <a:ea typeface="Calibri (MS) Bold"/>
                <a:cs typeface="Calibri (MS) Bold"/>
                <a:sym typeface="Calibri (MS) Bold"/>
              </a:rPr>
              <a:t>Perspective Projection:</a:t>
            </a:r>
          </a:p>
          <a:p>
            <a:pPr algn="l">
              <a:lnSpc>
                <a:spcPts val="4307"/>
              </a:lnSpc>
              <a:spcBef>
                <a:spcPct val="0"/>
              </a:spcBef>
            </a:pPr>
            <a:r>
              <a:rPr lang="en-US" sz="3076">
                <a:solidFill>
                  <a:srgbClr val="000000"/>
                </a:solidFill>
                <a:latin typeface="Calibri (MS)"/>
                <a:ea typeface="Calibri (MS)"/>
                <a:cs typeface="Calibri (MS)"/>
                <a:sym typeface="Calibri (MS)"/>
              </a:rPr>
              <a:t>1.The lines of sight converge to one (or more) point(s).</a:t>
            </a:r>
          </a:p>
          <a:p>
            <a:pPr algn="l">
              <a:lnSpc>
                <a:spcPts val="4307"/>
              </a:lnSpc>
              <a:spcBef>
                <a:spcPct val="0"/>
              </a:spcBef>
            </a:pPr>
            <a:r>
              <a:rPr lang="en-US" sz="3076">
                <a:solidFill>
                  <a:srgbClr val="000000"/>
                </a:solidFill>
                <a:latin typeface="Calibri (MS)"/>
                <a:ea typeface="Calibri (MS)"/>
                <a:cs typeface="Calibri (MS)"/>
                <a:sym typeface="Calibri (MS)"/>
              </a:rPr>
              <a:t>2. Size varies inversely with distance. </a:t>
            </a:r>
          </a:p>
          <a:p>
            <a:pPr algn="l">
              <a:lnSpc>
                <a:spcPts val="4307"/>
              </a:lnSpc>
              <a:spcBef>
                <a:spcPct val="0"/>
              </a:spcBef>
            </a:pPr>
            <a:r>
              <a:rPr lang="en-US" sz="3076">
                <a:solidFill>
                  <a:srgbClr val="000000"/>
                </a:solidFill>
                <a:latin typeface="Calibri (MS)"/>
                <a:ea typeface="Calibri (MS)"/>
                <a:cs typeface="Calibri (MS)"/>
                <a:sym typeface="Calibri (MS)"/>
              </a:rPr>
              <a:t>So, looks more realistic.</a:t>
            </a:r>
          </a:p>
          <a:p>
            <a:pPr algn="l">
              <a:lnSpc>
                <a:spcPts val="4307"/>
              </a:lnSpc>
              <a:spcBef>
                <a:spcPct val="0"/>
              </a:spcBef>
            </a:pPr>
            <a:r>
              <a:rPr lang="en-US" sz="3076">
                <a:solidFill>
                  <a:srgbClr val="000000"/>
                </a:solidFill>
                <a:latin typeface="Calibri (MS)"/>
                <a:ea typeface="Calibri (MS)"/>
                <a:cs typeface="Calibri (MS)"/>
                <a:sym typeface="Calibri (MS)"/>
              </a:rPr>
              <a:t>3. Parallel lines do not remain parallel.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22645933563284A8513110DAAA476A2" ma:contentTypeVersion="0" ma:contentTypeDescription="Create a new document." ma:contentTypeScope="" ma:versionID="eb4d69e6a459d59b76e310d30ed638e2">
  <xsd:schema xmlns:xsd="http://www.w3.org/2001/XMLSchema" xmlns:xs="http://www.w3.org/2001/XMLSchema" xmlns:p="http://schemas.microsoft.com/office/2006/metadata/properties" targetNamespace="http://schemas.microsoft.com/office/2006/metadata/properties" ma:root="true" ma:fieldsID="b764bea3eb9b1a5be8fd57fac5fb459b">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4687798-E087-4D3F-BB5F-ED80DFB5575B}"/>
</file>

<file path=customXml/itemProps2.xml><?xml version="1.0" encoding="utf-8"?>
<ds:datastoreItem xmlns:ds="http://schemas.openxmlformats.org/officeDocument/2006/customXml" ds:itemID="{76E5A17F-C5A8-4A8E-B80E-9B05F3437C62}"/>
</file>

<file path=customXml/itemProps3.xml><?xml version="1.0" encoding="utf-8"?>
<ds:datastoreItem xmlns:ds="http://schemas.openxmlformats.org/officeDocument/2006/customXml" ds:itemID="{00862BC2-D6AB-4FB8-9716-9258AD6289A0}"/>
</file>

<file path=docProps/app.xml><?xml version="1.0" encoding="utf-8"?>
<Properties xmlns="http://schemas.openxmlformats.org/officeDocument/2006/extended-properties" xmlns:vt="http://schemas.openxmlformats.org/officeDocument/2006/docPropsVTypes">
  <TotalTime>11</TotalTime>
  <Words>857</Words>
  <Application>Microsoft Office PowerPoint</Application>
  <PresentationFormat>Custom</PresentationFormat>
  <Paragraphs>106</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Calibri</vt:lpstr>
      <vt:lpstr>Calibri (MS) Bold</vt:lpstr>
      <vt:lpstr>Calibri (MS)</vt:lpstr>
      <vt:lpstr>Montserrat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Copy of Rafi Ahmed Sagor.pdf</dc:title>
  <cp:lastModifiedBy>ASUS</cp:lastModifiedBy>
  <cp:revision>6</cp:revision>
  <dcterms:created xsi:type="dcterms:W3CDTF">2006-08-16T00:00:00Z</dcterms:created>
  <dcterms:modified xsi:type="dcterms:W3CDTF">2025-04-16T08:55:32Z</dcterms:modified>
  <dc:identifier>DAGkwy8MBPI</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0x010100322645933563284A8513110DAAA476A2</vt:lpwstr>
  </property>
</Properties>
</file>

<file path=docProps/thumbnail.jpeg>
</file>